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60" r:id="rId5"/>
    <p:sldId id="261" r:id="rId6"/>
    <p:sldId id="259" r:id="rId7"/>
    <p:sldId id="263" r:id="rId8"/>
    <p:sldId id="264" r:id="rId9"/>
    <p:sldId id="266" r:id="rId10"/>
    <p:sldId id="265" r:id="rId11"/>
    <p:sldId id="275" r:id="rId12"/>
    <p:sldId id="27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7" r:id="rId22"/>
    <p:sldId id="278" r:id="rId23"/>
    <p:sldId id="279" r:id="rId24"/>
    <p:sldId id="262" r:id="rId25"/>
    <p:sldId id="280" r:id="rId26"/>
  </p:sldIdLst>
  <p:sldSz cx="9144000" cy="6858000" type="screen4x3"/>
  <p:notesSz cx="6858000" cy="9144000"/>
  <p:custDataLst>
    <p:tags r:id="rId27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20" y="3643314"/>
            <a:ext cx="7772400" cy="857256"/>
          </a:xfrm>
        </p:spPr>
        <p:txBody>
          <a:bodyPr/>
          <a:lstStyle>
            <a:lvl1pPr algn="l">
              <a:defRPr b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entury Gothic" pitchFamily="34" charset="0"/>
                <a:ea typeface="Batang" pitchFamily="18" charset="-127"/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5720" y="4500570"/>
            <a:ext cx="6400800" cy="714380"/>
          </a:xfrm>
        </p:spPr>
        <p:txBody>
          <a:bodyPr/>
          <a:lstStyle>
            <a:lvl1pPr marL="0" indent="0" algn="l">
              <a:buNone/>
              <a:defRPr>
                <a:solidFill>
                  <a:schemeClr val="tx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25.01.2017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0" kern="1200">
          <a:solidFill>
            <a:schemeClr val="tx2">
              <a:lumMod val="40000"/>
              <a:lumOff val="60000"/>
            </a:schemeClr>
          </a:solidFill>
          <a:latin typeface="Century Gothic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2">
              <a:lumMod val="20000"/>
              <a:lumOff val="80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2">
              <a:lumMod val="20000"/>
              <a:lumOff val="8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2">
              <a:lumMod val="20000"/>
              <a:lumOff val="8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2">
              <a:lumMod val="20000"/>
              <a:lumOff val="8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2">
              <a:lumMod val="20000"/>
              <a:lumOff val="8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332656"/>
            <a:ext cx="8496944" cy="288032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800" b="1" i="1" dirty="0" err="1" smtClean="0"/>
              <a:t>Педмастерская</a:t>
            </a:r>
            <a:r>
              <a:rPr lang="ru-RU" sz="4800" b="1" i="1" dirty="0" smtClean="0"/>
              <a:t/>
            </a:r>
            <a:br>
              <a:rPr lang="ru-RU" sz="4800" b="1" i="1" dirty="0" smtClean="0"/>
            </a:br>
            <a:r>
              <a:rPr lang="ru-RU" sz="4800" b="1" i="1" dirty="0" smtClean="0"/>
              <a:t>«</a:t>
            </a:r>
            <a:r>
              <a:rPr lang="ru-RU" sz="4800" b="1" i="1" dirty="0"/>
              <a:t>Современный урок иностранного языка. Слагаемые успеха.»</a:t>
            </a:r>
            <a:r>
              <a:rPr lang="ru-RU" sz="4800" dirty="0"/>
              <a:t/>
            </a:r>
            <a:br>
              <a:rPr lang="ru-RU" sz="4800" dirty="0"/>
            </a:br>
            <a:r>
              <a:rPr lang="ru-RU" sz="4800" b="1" i="1" dirty="0" smtClean="0"/>
              <a:t> </a:t>
            </a:r>
            <a:endParaRPr lang="ru-RU" sz="4800" b="1" i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5313218"/>
            <a:ext cx="8534752" cy="1512168"/>
          </a:xfrm>
        </p:spPr>
        <p:txBody>
          <a:bodyPr>
            <a:noAutofit/>
          </a:bodyPr>
          <a:lstStyle/>
          <a:p>
            <a:pPr algn="r"/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Лазарева С.В., учитель </a:t>
            </a:r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англ.языка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r"/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МАОУ лицея №7</a:t>
            </a:r>
            <a:endParaRPr lang="ru-RU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55706" y="2924944"/>
            <a:ext cx="2612437" cy="23377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523494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8712968" cy="1354162"/>
          </a:xfrm>
        </p:spPr>
        <p:txBody>
          <a:bodyPr>
            <a:no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4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Задания в соответствии уровню (ЗБР)</a:t>
            </a:r>
            <a:endParaRPr lang="ru-RU" sz="4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179512" y="1268760"/>
            <a:ext cx="8784976" cy="5400600"/>
          </a:xfrm>
        </p:spPr>
        <p:txBody>
          <a:bodyPr>
            <a:noAutofit/>
          </a:bodyPr>
          <a:lstStyle/>
          <a:p>
            <a:pPr marL="137160" lvl="0" indent="0">
              <a:buNone/>
            </a:pPr>
            <a:r>
              <a:rPr lang="en-US" sz="1600" b="1" i="1" u="sng" dirty="0"/>
              <a:t> </a:t>
            </a:r>
            <a:r>
              <a:rPr lang="ru-RU" sz="32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en-US" sz="32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Level</a:t>
            </a:r>
            <a:r>
              <a:rPr lang="en-US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Choose the correct items</a:t>
            </a:r>
            <a:r>
              <a:rPr lang="en-US" sz="1600" b="1" i="1" dirty="0"/>
              <a:t>.</a:t>
            </a:r>
            <a:r>
              <a:rPr lang="en-US" sz="1600" dirty="0"/>
              <a:t> </a:t>
            </a:r>
            <a:endParaRPr lang="ru-RU" sz="1600" dirty="0" smtClean="0"/>
          </a:p>
          <a:p>
            <a:pPr marL="137160" indent="0">
              <a:buNone/>
            </a:pPr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 </a:t>
            </a:r>
            <a:r>
              <a:rPr lang="en-US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Level </a:t>
            </a: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Match the parts of the sentences. </a:t>
            </a:r>
            <a:endParaRPr lang="ru-RU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37160" indent="0">
              <a:buNone/>
            </a:pPr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en-US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Level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</a:t>
            </a: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Tell about Harry Potter’s daily routine. Use the following plan.(7-8 sentences</a:t>
            </a:r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ru-RU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37160" indent="0">
              <a:buNone/>
            </a:pPr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 </a:t>
            </a:r>
            <a:r>
              <a:rPr lang="en-US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Level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  </a:t>
            </a: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Imagine you are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reporter from the magazine “ The young magician”. Interview Ron </a:t>
            </a:r>
            <a:r>
              <a:rPr lang="en-US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Wisly</a:t>
            </a:r>
            <a:r>
              <a:rPr lang="en-US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(or Hermione   Granger ) about Harry Potter’s daily routine. Make up a dialogue and act it out. (5-6 exchanges)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37160" indent="0">
              <a:buNone/>
            </a:pP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43094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8229600" cy="720080"/>
          </a:xfrm>
        </p:spPr>
        <p:txBody>
          <a:bodyPr>
            <a:normAutofit fontScale="90000"/>
          </a:bodyPr>
          <a:lstStyle/>
          <a:p>
            <a:r>
              <a:rPr lang="ru-RU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Разноуровневые</a:t>
            </a:r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задания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01613132"/>
              </p:ext>
            </p:extLst>
          </p:nvPr>
        </p:nvGraphicFramePr>
        <p:xfrm>
          <a:off x="179512" y="908720"/>
          <a:ext cx="8784655" cy="57290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2318"/>
                <a:gridCol w="3785395"/>
                <a:gridCol w="3856942"/>
              </a:tblGrid>
              <a:tr h="812673">
                <a:tc rowSpan="4"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Выпускник научится </a:t>
                      </a:r>
                      <a:r>
                        <a:rPr lang="ru-RU" sz="24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(базовый)</a:t>
                      </a:r>
                      <a:endParaRPr lang="ru-RU" sz="24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Познавательные</a:t>
                      </a:r>
                      <a:r>
                        <a:rPr lang="ru-RU" sz="24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уровни и критерии оценки</a:t>
                      </a:r>
                      <a:endParaRPr lang="ru-RU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Примерные  образцы заданий</a:t>
                      </a:r>
                      <a:endParaRPr lang="ru-RU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248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Знание</a:t>
                      </a:r>
                      <a:r>
                        <a:rPr lang="ru-RU" sz="1800" dirty="0" smtClean="0"/>
                        <a:t>-</a:t>
                      </a:r>
                      <a:r>
                        <a:rPr lang="ru-RU" dirty="0" smtClean="0"/>
                        <a:t> </a:t>
                      </a:r>
                      <a:r>
                        <a:rPr lang="ru-RU" sz="2000" b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 балл</a:t>
                      </a:r>
                      <a:endParaRPr lang="ru-RU" sz="2000" b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Назовите….       Когда…..?</a:t>
                      </a:r>
                    </a:p>
                    <a:p>
                      <a:r>
                        <a:rPr lang="ru-RU" dirty="0" smtClean="0"/>
                        <a:t>Выберите правильный ответ….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3207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Понимание</a:t>
                      </a:r>
                      <a:r>
                        <a:rPr lang="ru-RU" sz="1600" dirty="0" smtClean="0"/>
                        <a:t>-</a:t>
                      </a:r>
                      <a:r>
                        <a:rPr lang="ru-RU" sz="2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 балла</a:t>
                      </a:r>
                      <a:endParaRPr lang="ru-RU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Почему……?</a:t>
                      </a:r>
                    </a:p>
                    <a:p>
                      <a:r>
                        <a:rPr lang="ru-RU" dirty="0" smtClean="0"/>
                        <a:t>Объясните…..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524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Применение</a:t>
                      </a:r>
                      <a:r>
                        <a:rPr lang="ru-RU" dirty="0" smtClean="0"/>
                        <a:t> –</a:t>
                      </a:r>
                      <a:r>
                        <a:rPr lang="ru-RU" sz="2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по образцу </a:t>
                      </a:r>
                    </a:p>
                    <a:p>
                      <a:pPr algn="ctr"/>
                      <a:r>
                        <a:rPr lang="ru-RU" sz="20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                3 балла</a:t>
                      </a:r>
                      <a:endParaRPr lang="ru-RU" sz="20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Сравните…..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93267">
                <a:tc rowSpan="3">
                  <a:txBody>
                    <a:bodyPr/>
                    <a:lstStyle/>
                    <a:p>
                      <a:pPr algn="ctr"/>
                      <a:r>
                        <a:rPr lang="ru-RU" sz="18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Выпускник получит возможность научиться </a:t>
                      </a:r>
                      <a:r>
                        <a:rPr lang="ru-RU" sz="24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(повышенный)</a:t>
                      </a:r>
                      <a:endParaRPr lang="ru-RU" sz="2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vert="vert27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Применение в измененной ситуации</a:t>
                      </a:r>
                      <a:r>
                        <a:rPr lang="ru-RU" dirty="0" smtClean="0"/>
                        <a:t> -</a:t>
                      </a:r>
                      <a:r>
                        <a:rPr lang="ru-RU" sz="1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 балла</a:t>
                      </a:r>
                    </a:p>
                    <a:p>
                      <a:r>
                        <a:rPr lang="ru-RU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В новой ситуации- </a:t>
                      </a:r>
                      <a:r>
                        <a:rPr lang="ru-RU" sz="1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 баллов</a:t>
                      </a:r>
                      <a:endParaRPr lang="ru-RU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Аргументируйте…..</a:t>
                      </a:r>
                    </a:p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Напишите эссе….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91838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Обобщение и систематизация-</a:t>
                      </a:r>
                    </a:p>
                    <a:p>
                      <a:r>
                        <a:rPr lang="ru-RU" dirty="0" smtClean="0"/>
                        <a:t> </a:t>
                      </a:r>
                      <a:r>
                        <a:rPr lang="ru-RU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6-7 баллов</a:t>
                      </a:r>
                      <a:endParaRPr lang="ru-RU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Разработайте план (проект)…</a:t>
                      </a:r>
                    </a:p>
                    <a:p>
                      <a:r>
                        <a:rPr lang="ru-RU" dirty="0" smtClean="0"/>
                        <a:t>Дайте аргументы за и против…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4381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Ценностное отношение-</a:t>
                      </a:r>
                      <a:endParaRPr lang="ru-RU" sz="1800" dirty="0" smtClean="0">
                        <a:effectLst/>
                      </a:endParaRPr>
                    </a:p>
                    <a:p>
                      <a:r>
                        <a:rPr lang="ru-RU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8-10 баллов</a:t>
                      </a:r>
                      <a:endParaRPr lang="ru-RU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Твое отношение к…..</a:t>
                      </a:r>
                    </a:p>
                    <a:p>
                      <a:r>
                        <a:rPr lang="ru-RU" dirty="0" smtClean="0"/>
                        <a:t>Что это значит для….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711016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-171400"/>
            <a:ext cx="8229600" cy="1143000"/>
          </a:xfrm>
        </p:spPr>
        <p:txBody>
          <a:bodyPr>
            <a:normAutofit/>
          </a:bodyPr>
          <a:lstStyle/>
          <a:p>
            <a:r>
              <a:rPr lang="ru-RU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Разноуровневые</a:t>
            </a:r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задания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58163434"/>
              </p:ext>
            </p:extLst>
          </p:nvPr>
        </p:nvGraphicFramePr>
        <p:xfrm>
          <a:off x="107504" y="836712"/>
          <a:ext cx="8784976" cy="59572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6224"/>
                <a:gridCol w="3528392"/>
                <a:gridCol w="1728192"/>
                <a:gridCol w="1512168"/>
              </a:tblGrid>
              <a:tr h="734453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Уровень успешности</a:t>
                      </a:r>
                      <a:endParaRPr lang="ru-RU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5-балльная шкала</a:t>
                      </a:r>
                      <a:endParaRPr lang="ru-RU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10-балльная шкала</a:t>
                      </a:r>
                    </a:p>
                    <a:p>
                      <a:pPr algn="ctr"/>
                      <a:endParaRPr lang="ru-RU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100%</a:t>
                      </a:r>
                      <a:endParaRPr lang="ru-RU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4453">
                <a:tc rowSpan="2">
                  <a:txBody>
                    <a:bodyPr/>
                    <a:lstStyle/>
                    <a:p>
                      <a:r>
                        <a:rPr lang="ru-RU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Необходимый (базовый) уровень</a:t>
                      </a:r>
                      <a:endParaRPr lang="ru-RU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«3» </a:t>
                      </a:r>
                      <a:r>
                        <a:rPr lang="ru-RU" sz="1400" b="0" dirty="0" smtClean="0"/>
                        <a:t>частично успешное решение типовой задачи ( с </a:t>
                      </a:r>
                      <a:r>
                        <a:rPr lang="ru-RU" sz="1400" b="0" dirty="0" err="1" smtClean="0"/>
                        <a:t>незначит</a:t>
                      </a:r>
                      <a:r>
                        <a:rPr lang="ru-RU" sz="1400" b="0" dirty="0" smtClean="0"/>
                        <a:t>. ошибкой  или</a:t>
                      </a:r>
                      <a:r>
                        <a:rPr lang="ru-RU" sz="1400" b="0" baseline="0" dirty="0" smtClean="0"/>
                        <a:t> помощью)</a:t>
                      </a:r>
                      <a:endParaRPr lang="ru-RU" sz="1200" b="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2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50-64%</a:t>
                      </a:r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4453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«4» </a:t>
                      </a:r>
                      <a:r>
                        <a:rPr lang="ru-RU" sz="1400" b="0" dirty="0" smtClean="0"/>
                        <a:t>полностью успешное решение типовой задачи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/>
                        <a:t>5</a:t>
                      </a:r>
                      <a:r>
                        <a:rPr lang="ru-RU" sz="1400" dirty="0" smtClean="0"/>
                        <a:t>- полное усвоение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65-74%</a:t>
                      </a:r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4453">
                <a:tc rowSpan="2">
                  <a:txBody>
                    <a:bodyPr/>
                    <a:lstStyle/>
                    <a:p>
                      <a:r>
                        <a:rPr lang="ru-RU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Повышенный (программный уровень)</a:t>
                      </a:r>
                      <a:endParaRPr lang="ru-RU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«4+» </a:t>
                      </a:r>
                      <a:r>
                        <a:rPr lang="ru-RU" sz="1400" b="0" dirty="0" smtClean="0"/>
                        <a:t>частично успешное решение нестандартной задачи (</a:t>
                      </a:r>
                      <a:r>
                        <a:rPr lang="ru-RU" sz="1400" b="0" dirty="0" err="1" smtClean="0"/>
                        <a:t>прим.новое</a:t>
                      </a:r>
                      <a:r>
                        <a:rPr lang="ru-RU" sz="1400" b="0" dirty="0" smtClean="0"/>
                        <a:t> знание или в новой ситуации)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1" dirty="0" smtClean="0"/>
                        <a:t>6</a:t>
                      </a:r>
                      <a:r>
                        <a:rPr lang="ru-RU" sz="1400" dirty="0" smtClean="0"/>
                        <a:t>-с </a:t>
                      </a:r>
                      <a:r>
                        <a:rPr lang="ru-RU" sz="1400" dirty="0" err="1" smtClean="0"/>
                        <a:t>незнач.ошибкой</a:t>
                      </a:r>
                      <a:r>
                        <a:rPr lang="ru-RU" sz="1400" dirty="0" smtClean="0"/>
                        <a:t> и помощью</a:t>
                      </a:r>
                    </a:p>
                    <a:p>
                      <a:r>
                        <a:rPr lang="ru-RU" sz="1800" b="1" dirty="0" smtClean="0"/>
                        <a:t>7</a:t>
                      </a:r>
                      <a:r>
                        <a:rPr lang="ru-RU" sz="1400" dirty="0" smtClean="0"/>
                        <a:t>-либо с </a:t>
                      </a:r>
                      <a:r>
                        <a:rPr lang="ru-RU" sz="1400" dirty="0" err="1" smtClean="0"/>
                        <a:t>ошибк</a:t>
                      </a:r>
                      <a:r>
                        <a:rPr lang="ru-RU" sz="1400" dirty="0" smtClean="0"/>
                        <a:t>., либо с помощью</a:t>
                      </a:r>
                      <a:endParaRPr lang="ru-RU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75-89%</a:t>
                      </a:r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445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«5»</a:t>
                      </a:r>
                      <a:r>
                        <a:rPr lang="ru-RU" sz="1400" b="0" dirty="0" smtClean="0"/>
                        <a:t> полностью</a:t>
                      </a:r>
                      <a:r>
                        <a:rPr lang="ru-RU" sz="1400" b="0" baseline="0" dirty="0" smtClean="0"/>
                        <a:t> успешное решение нестандартной задачи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8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90-100%</a:t>
                      </a:r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4453">
                <a:tc rowSpan="2">
                  <a:txBody>
                    <a:bodyPr/>
                    <a:lstStyle/>
                    <a:p>
                      <a:r>
                        <a:rPr lang="ru-RU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Максимальный (необязательный) уровень</a:t>
                      </a:r>
                      <a:endParaRPr lang="ru-RU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«5+»</a:t>
                      </a:r>
                      <a:r>
                        <a:rPr lang="ru-RU" sz="1400" b="0" dirty="0" smtClean="0"/>
                        <a:t> частично успешное решение задачи по мат-</a:t>
                      </a:r>
                      <a:r>
                        <a:rPr lang="ru-RU" sz="1400" b="0" dirty="0" err="1" smtClean="0"/>
                        <a:t>лу</a:t>
                      </a:r>
                      <a:r>
                        <a:rPr lang="ru-RU" sz="1400" b="0" dirty="0" smtClean="0"/>
                        <a:t> </a:t>
                      </a:r>
                      <a:r>
                        <a:rPr lang="ru-RU" sz="1400" b="0" dirty="0" err="1" smtClean="0"/>
                        <a:t>неизуч</a:t>
                      </a:r>
                      <a:r>
                        <a:rPr lang="ru-RU" sz="1400" b="0" dirty="0" smtClean="0"/>
                        <a:t>. в классе/</a:t>
                      </a:r>
                      <a:r>
                        <a:rPr lang="ru-RU" sz="1400" b="0" dirty="0" err="1" smtClean="0"/>
                        <a:t>самост.добытые</a:t>
                      </a:r>
                      <a:r>
                        <a:rPr lang="ru-RU" sz="1400" b="0" dirty="0" smtClean="0"/>
                        <a:t> знания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9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Отдельная шкала</a:t>
                      </a:r>
                    </a:p>
                    <a:p>
                      <a:r>
                        <a:rPr lang="ru-RU" sz="1600" dirty="0" smtClean="0"/>
                        <a:t>50-69%</a:t>
                      </a:r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91686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«5 и 5»</a:t>
                      </a:r>
                      <a:r>
                        <a:rPr lang="ru-RU" sz="1400" b="0" dirty="0" smtClean="0"/>
                        <a:t>полностью успешное решение</a:t>
                      </a:r>
                      <a:r>
                        <a:rPr lang="ru-RU" sz="1400" b="0" baseline="0" dirty="0" smtClean="0"/>
                        <a:t> задачи по </a:t>
                      </a:r>
                      <a:r>
                        <a:rPr lang="ru-RU" sz="1400" b="0" baseline="0" dirty="0" err="1" smtClean="0"/>
                        <a:t>неизуч.мат-лу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/>
                        <a:t>10</a:t>
                      </a:r>
                      <a:endParaRPr lang="ru-RU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Отдельная шкала</a:t>
                      </a:r>
                    </a:p>
                    <a:p>
                      <a:r>
                        <a:rPr lang="ru-RU" sz="1600" dirty="0" smtClean="0"/>
                        <a:t>70-100%</a:t>
                      </a:r>
                      <a:endParaRPr lang="ru-RU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427449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Примеры</a:t>
            </a:r>
            <a:r>
              <a:rPr lang="ru-RU" sz="4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образцы, инструкции и руководства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484784"/>
            <a:ext cx="8784976" cy="5373216"/>
          </a:xfrm>
        </p:spPr>
        <p:txBody>
          <a:bodyPr/>
          <a:lstStyle/>
          <a:p>
            <a:pPr marL="137160" indent="0" algn="ctr">
              <a:buNone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Схема/диаграмма</a:t>
            </a:r>
          </a:p>
          <a:p>
            <a:pPr marL="137160" indent="0" algn="ctr">
              <a:buNone/>
            </a:pP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 descr="C:\Users\Bixente\Desktop\скаффолдинг\3c93072c4b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2124" y="1988840"/>
            <a:ext cx="8208912" cy="46805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51049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071" y="476671"/>
            <a:ext cx="5688632" cy="1800200"/>
          </a:xfrm>
        </p:spPr>
        <p:txBody>
          <a:bodyPr>
            <a:normAutofit fontScale="90000"/>
          </a:bodyPr>
          <a:lstStyle/>
          <a:p>
            <a:r>
              <a:rPr lang="en-US" sz="4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Disjunctive question/tag questions</a:t>
            </a:r>
            <a:r>
              <a:rPr lang="ru-RU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19325" y="2276872"/>
            <a:ext cx="9144000" cy="4392488"/>
          </a:xfrm>
        </p:spPr>
        <p:txBody>
          <a:bodyPr>
            <a:normAutofit fontScale="92500"/>
          </a:bodyPr>
          <a:lstStyle/>
          <a:p>
            <a:pPr marL="137160" indent="0">
              <a:buNone/>
            </a:pPr>
            <a:r>
              <a:rPr lang="ru-RU" dirty="0" smtClean="0"/>
              <a:t>1 </a:t>
            </a:r>
            <a:r>
              <a:rPr lang="ru-RU" dirty="0"/>
              <a:t>Определить   1 часть утверждение или отрицание.</a:t>
            </a:r>
          </a:p>
          <a:p>
            <a:pPr marL="137160" indent="0">
              <a:buNone/>
            </a:pPr>
            <a:r>
              <a:rPr lang="ru-RU" dirty="0"/>
              <a:t>2 Определить в каком времени употребляется глагол.</a:t>
            </a:r>
          </a:p>
          <a:p>
            <a:pPr marL="137160" indent="0">
              <a:buNone/>
            </a:pPr>
            <a:r>
              <a:rPr lang="ru-RU" dirty="0"/>
              <a:t>3 Вспомнить вспомогательный глагол для данного времени.</a:t>
            </a:r>
          </a:p>
          <a:p>
            <a:pPr marL="137160" indent="0">
              <a:buNone/>
            </a:pPr>
            <a:r>
              <a:rPr lang="ru-RU" dirty="0"/>
              <a:t>4 Поставить в конец предложения вспомогательный глагол в нужной форме (+/-)</a:t>
            </a:r>
          </a:p>
          <a:p>
            <a:pPr marL="137160" indent="0">
              <a:buNone/>
            </a:pPr>
            <a:r>
              <a:rPr lang="ru-RU" dirty="0"/>
              <a:t>5 Добавить в конец предложения местоимение заменяющее действующее лицо. </a:t>
            </a:r>
          </a:p>
          <a:p>
            <a:pPr marL="137160" indent="0">
              <a:buNone/>
            </a:pPr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20072" y="154828"/>
            <a:ext cx="3744416" cy="2122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7874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Карточки-подсказки</a:t>
            </a:r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93331" y="3026452"/>
            <a:ext cx="3696663" cy="25562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9572" y="1485609"/>
            <a:ext cx="1332148" cy="110857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1089416" y="1636618"/>
            <a:ext cx="59245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endParaRPr lang="ru-RU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843808" y="1490448"/>
            <a:ext cx="1512168" cy="1126084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3131840" y="1701149"/>
            <a:ext cx="15841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/>
              <a:t>V</a:t>
            </a:r>
            <a:r>
              <a:rPr lang="en-US" dirty="0" smtClean="0"/>
              <a:t> </a:t>
            </a:r>
            <a:r>
              <a:rPr lang="en-US" b="1" dirty="0" smtClean="0"/>
              <a:t>2</a:t>
            </a:r>
            <a:endParaRPr lang="ru-RU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67544" y="2852936"/>
            <a:ext cx="3888432" cy="19442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719572" y="2888822"/>
            <a:ext cx="3384376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was</a:t>
            </a:r>
          </a:p>
          <a:p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were    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   </a:t>
            </a:r>
            <a:r>
              <a:rPr lang="en-U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ing</a:t>
            </a:r>
            <a:endParaRPr lang="ru-RU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515630" y="1490447"/>
            <a:ext cx="1776506" cy="11260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6087931" y="1762704"/>
            <a:ext cx="71846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ed</a:t>
            </a:r>
            <a:endParaRPr lang="ru-RU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48862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684584" y="0"/>
            <a:ext cx="8229600" cy="1143000"/>
          </a:xfrm>
        </p:spPr>
        <p:txBody>
          <a:bodyPr>
            <a:noAutofit/>
          </a:bodyPr>
          <a:lstStyle/>
          <a:p>
            <a:pPr lvl="0"/>
            <a:r>
              <a:rPr lang="en-US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Mind map</a:t>
            </a:r>
            <a:endParaRPr lang="ru-RU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Объект 3" descr="C:\Users\Bixente\Desktop\скаффолдинг\image4.JPG"/>
          <p:cNvPicPr>
            <a:picLocks noGrp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88"/>
          <a:stretch/>
        </p:blipFill>
        <p:spPr bwMode="auto">
          <a:xfrm>
            <a:off x="107504" y="1484784"/>
            <a:ext cx="5043055" cy="372687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C:\Users\Bixente\Desktop\скаффолдинг\image5.jpg"/>
          <p:cNvPicPr/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238150" y="3231201"/>
            <a:ext cx="3744416" cy="3600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27711" y="188640"/>
            <a:ext cx="2740633" cy="13292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6744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Кластер</a:t>
            </a:r>
            <a:r>
              <a:rPr lang="ru-RU" sz="4400" dirty="0">
                <a:effectLst/>
              </a:rPr>
              <a:t> </a:t>
            </a:r>
            <a:endParaRPr lang="ru-RU" sz="4400" dirty="0"/>
          </a:p>
        </p:txBody>
      </p:sp>
      <p:pic>
        <p:nvPicPr>
          <p:cNvPr id="4" name="Объект 3" descr="C:\Users\Bixente\Desktop\скаффолдинг\image005_141.gif"/>
          <p:cNvPicPr>
            <a:picLocks noGrp="1"/>
          </p:cNvPicPr>
          <p:nvPr>
            <p:ph idx="1"/>
          </p:nvPr>
        </p:nvPicPr>
        <p:blipFill>
          <a:blip r:embed="rId2">
            <a:biLevel thresh="7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576" y="1700808"/>
            <a:ext cx="7776864" cy="46085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60388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ru-RU" sz="6000" dirty="0"/>
              <a:t>План /карта</a:t>
            </a:r>
            <a:br>
              <a:rPr lang="ru-RU" sz="6000" dirty="0"/>
            </a:br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568" y="1196752"/>
            <a:ext cx="7416824" cy="5220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94000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/>
            <a:r>
              <a:rPr lang="ru-RU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Карточки </a:t>
            </a:r>
            <a:r>
              <a:rPr lang="ru-RU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  <a:r>
              <a:rPr lang="ru-RU" sz="4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flow</a:t>
            </a:r>
            <a:r>
              <a:rPr lang="ru-RU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chart</a:t>
            </a:r>
            <a:r>
              <a:rPr lang="ru-RU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”</a:t>
            </a:r>
            <a:endParaRPr lang="ru-RU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35696" y="1916832"/>
            <a:ext cx="5184576" cy="388843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71527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640960" cy="1282154"/>
          </a:xfrm>
        </p:spPr>
        <p:txBody>
          <a:bodyPr>
            <a:noAutofit/>
          </a:bodyPr>
          <a:lstStyle/>
          <a:p>
            <a:r>
              <a:rPr lang="ru-RU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Современный урок-проблемный </a:t>
            </a:r>
            <a:r>
              <a:rPr lang="ru-RU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урок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484784"/>
            <a:ext cx="8712968" cy="5184576"/>
          </a:xfrm>
        </p:spPr>
        <p:txBody>
          <a:bodyPr/>
          <a:lstStyle/>
          <a:p>
            <a:r>
              <a:rPr lang="ru-RU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этап мотивационный </a:t>
            </a:r>
          </a:p>
          <a:p>
            <a:r>
              <a:rPr lang="ru-RU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 этап осмысления информации</a:t>
            </a:r>
          </a:p>
          <a:p>
            <a:r>
              <a:rPr lang="ru-RU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III этап включение в систему знаний и повторение</a:t>
            </a:r>
          </a:p>
          <a:p>
            <a:r>
              <a:rPr lang="ru-RU" sz="40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IV этап «рефлексия»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783013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ru-RU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Визуальные образы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Картина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Фото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Плакат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Символика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Таблица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58208" y="1268760"/>
            <a:ext cx="2234272" cy="3168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03848" y="4077072"/>
            <a:ext cx="3314215" cy="2506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48740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792088"/>
          </a:xfrm>
        </p:spPr>
        <p:txBody>
          <a:bodyPr>
            <a:normAutofit fontScale="90000"/>
          </a:bodyPr>
          <a:lstStyle/>
          <a:p>
            <a:r>
              <a:rPr lang="ru-RU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«Рабочий журнал учителя»</a:t>
            </a:r>
            <a:endParaRPr lang="ru-RU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30508938"/>
              </p:ext>
            </p:extLst>
          </p:nvPr>
        </p:nvGraphicFramePr>
        <p:xfrm>
          <a:off x="-12964" y="1061825"/>
          <a:ext cx="9121468" cy="551575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65871"/>
                <a:gridCol w="1793961"/>
                <a:gridCol w="2002030"/>
                <a:gridCol w="2043382"/>
                <a:gridCol w="2016224"/>
              </a:tblGrid>
              <a:tr h="134442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ФИ</a:t>
                      </a:r>
                      <a:endParaRPr lang="ru-RU" sz="11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Давать инструкции и указания (письменно)</a:t>
                      </a:r>
                      <a:endParaRPr lang="ru-RU" sz="1100" b="1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 </a:t>
                      </a:r>
                      <a:endParaRPr lang="ru-RU" sz="11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Писать небольшую статью о знаменитости</a:t>
                      </a:r>
                      <a:endParaRPr lang="ru-RU" sz="1100" b="1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(письменно) 50-60 слов</a:t>
                      </a:r>
                      <a:endParaRPr lang="ru-RU" sz="11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Вести диалог - расспрос о месторасположении </a:t>
                      </a:r>
                      <a:endParaRPr lang="ru-RU" sz="1100" b="1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в городе ( устно) 5-6 реплик</a:t>
                      </a:r>
                      <a:endParaRPr lang="ru-RU" sz="11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Говорить о транспорте в Лондоне (устно</a:t>
                      </a:r>
                      <a:r>
                        <a:rPr lang="ru-RU" sz="1600" b="1" dirty="0" smtClean="0">
                          <a:effectLst/>
                        </a:rPr>
                        <a:t>)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</a:rPr>
                        <a:t> </a:t>
                      </a:r>
                      <a:r>
                        <a:rPr lang="ru-RU" sz="1600" b="1" dirty="0">
                          <a:effectLst/>
                        </a:rPr>
                        <a:t>7-8 предл.</a:t>
                      </a:r>
                      <a:endParaRPr lang="ru-RU" sz="11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09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1.Катя А</a:t>
                      </a:r>
                      <a:endParaRPr lang="ru-RU" sz="11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          5</a:t>
                      </a:r>
                      <a:endParaRPr lang="ru-RU" sz="11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4</a:t>
                      </a:r>
                      <a:endParaRPr lang="ru-RU" sz="11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                5</a:t>
                      </a:r>
                      <a:endParaRPr lang="ru-RU" sz="11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5</a:t>
                      </a:r>
                      <a:endParaRPr lang="ru-RU" sz="11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870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2.Артем Б</a:t>
                      </a:r>
                      <a:endParaRPr lang="ru-RU" sz="11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          4</a:t>
                      </a:r>
                      <a:endParaRPr lang="ru-RU" sz="11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4</a:t>
                      </a:r>
                      <a:endParaRPr lang="ru-RU" sz="11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</a:rPr>
                        <a:t>5</a:t>
                      </a:r>
                      <a:endParaRPr lang="ru-RU" sz="11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4</a:t>
                      </a:r>
                      <a:endParaRPr lang="ru-RU" sz="11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99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3.ЖаннаГ.</a:t>
                      </a:r>
                      <a:endParaRPr lang="ru-RU" sz="11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          5</a:t>
                      </a:r>
                      <a:endParaRPr lang="ru-RU" sz="11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5</a:t>
                      </a:r>
                      <a:endParaRPr lang="ru-RU" sz="11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4</a:t>
                      </a:r>
                      <a:endParaRPr lang="ru-RU" sz="11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5</a:t>
                      </a:r>
                      <a:endParaRPr lang="ru-RU" sz="11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31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…………...</a:t>
                      </a:r>
                      <a:endParaRPr lang="ru-RU" sz="1100" b="1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…………..</a:t>
                      </a:r>
                      <a:endParaRPr lang="ru-RU" sz="11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 </a:t>
                      </a:r>
                      <a:endParaRPr lang="ru-RU" sz="11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 </a:t>
                      </a:r>
                      <a:endParaRPr lang="ru-RU" sz="11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 </a:t>
                      </a:r>
                      <a:endParaRPr lang="ru-RU" sz="11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 </a:t>
                      </a:r>
                      <a:endParaRPr lang="ru-RU" sz="11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721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effectLst/>
                        </a:rPr>
                        <a:t>Выводы:</a:t>
                      </a:r>
                      <a:endParaRPr lang="ru-RU" sz="1100" b="1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Большая часть учеников освоила умения на «хорошо» и «отлично»</a:t>
                      </a:r>
                      <a:endParaRPr lang="ru-RU" sz="11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Большая часть учеников освоили умение на «хорошо». Обратить внимание на формат письменной работы «статья», правописание отдельных слов.</a:t>
                      </a:r>
                      <a:endParaRPr lang="ru-RU" sz="11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Почти все учащиеся освоили умение на «отлично»</a:t>
                      </a:r>
                      <a:endParaRPr lang="ru-RU" sz="11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Почти все учащиеся освоили умение на «хорошо» и «отлично»</a:t>
                      </a:r>
                      <a:endParaRPr lang="ru-RU" sz="1100" b="1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595173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«Дневник  ученика»	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Module 3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68444409"/>
              </p:ext>
            </p:extLst>
          </p:nvPr>
        </p:nvGraphicFramePr>
        <p:xfrm>
          <a:off x="0" y="1412776"/>
          <a:ext cx="9180512" cy="430090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19631"/>
                <a:gridCol w="1589581"/>
                <a:gridCol w="1447521"/>
                <a:gridCol w="1971451"/>
                <a:gridCol w="1440160"/>
                <a:gridCol w="1512168"/>
              </a:tblGrid>
              <a:tr h="151216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</a:rPr>
                        <a:t>ФИ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</a:rPr>
                        <a:t>Давать инструкции и указания (письменно)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</a:rPr>
                        <a:t>Писать небольшую статью о знаменитости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</a:rPr>
                        <a:t>(письменно) 50-60 слов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</a:rPr>
                        <a:t>Вести диалог - расспрос о месторасположении 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</a:rPr>
                        <a:t>в городе ( устно) 5-6 реплик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tx1"/>
                          </a:solidFill>
                          <a:effectLst/>
                        </a:rPr>
                        <a:t>Говорить о транспорте в Лондоне (устно) 7-8 предл.</a:t>
                      </a:r>
                      <a:endParaRPr lang="ru-RU" sz="16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</a:rPr>
                        <a:t>Выводы: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887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000" b="1" dirty="0">
                          <a:solidFill>
                            <a:schemeClr val="tx1"/>
                          </a:solidFill>
                          <a:effectLst/>
                        </a:rPr>
                        <a:t>Артем Б.</a:t>
                      </a:r>
                      <a:endParaRPr lang="ru-RU" sz="2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</a:rPr>
                        <a:t>          4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</a:rPr>
                        <a:t>Выучить образование повелительного наклонения (см.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GR</a:t>
                      </a: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</a:rPr>
                        <a:t>3)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</a:rPr>
                        <a:t>Правописание слов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</a:rPr>
                        <a:t>( см. </a:t>
                      </a:r>
                      <a:r>
                        <a:rPr lang="en-US" sz="1600" b="1" dirty="0">
                          <a:solidFill>
                            <a:schemeClr val="tx1"/>
                          </a:solidFill>
                          <a:effectLst/>
                        </a:rPr>
                        <a:t>WL</a:t>
                      </a: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</a:rPr>
                        <a:t>3)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</a:rPr>
                        <a:t>5-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</a:rPr>
                        <a:t>Обратить внимание на интонацию </a:t>
                      </a:r>
                      <a:r>
                        <a:rPr lang="ru-RU" sz="1600" b="1" dirty="0" err="1" smtClean="0">
                          <a:solidFill>
                            <a:schemeClr val="tx1"/>
                          </a:solidFill>
                          <a:effectLst/>
                        </a:rPr>
                        <a:t>вопрос.предлож</a:t>
                      </a: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</a:rPr>
                        <a:t>.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</a:rPr>
                        <a:t>Рассказ из 6 предложений.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</a:rPr>
                        <a:t>Все умения усвоены «хорошо», обратить внимание на </a:t>
                      </a: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</a:rPr>
                        <a:t>рекомендации</a:t>
                      </a:r>
                      <a:endParaRPr lang="ru-RU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9850755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Чек-лист</a:t>
            </a:r>
            <a:endParaRPr lang="ru-RU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1412776"/>
            <a:ext cx="8992009" cy="5256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47646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 правил технологии «Оцениваем» по ФГОС</a:t>
            </a:r>
            <a:endParaRPr lang="ru-RU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ЧТО?</a:t>
            </a:r>
            <a:r>
              <a:rPr lang="ru-RU" dirty="0"/>
              <a:t> Все действия! Но отметка – за решение конкретной задачи</a:t>
            </a:r>
          </a:p>
          <a:p>
            <a:r>
              <a:rPr lang="ru-RU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КТО?</a:t>
            </a:r>
            <a:r>
              <a:rPr lang="ru-RU" dirty="0"/>
              <a:t> Ученик + учитель  в диалоге</a:t>
            </a:r>
          </a:p>
          <a:p>
            <a:r>
              <a:rPr lang="ru-RU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СКОЛЬКО?</a:t>
            </a:r>
            <a:r>
              <a:rPr lang="ru-RU" dirty="0"/>
              <a:t> Одна задача – одна отметка</a:t>
            </a:r>
          </a:p>
          <a:p>
            <a:r>
              <a:rPr lang="ru-RU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ГДЕ?</a:t>
            </a:r>
            <a:r>
              <a:rPr lang="ru-RU" dirty="0"/>
              <a:t> В таблицах образовательных результатов и в портфеле достижений школьника</a:t>
            </a:r>
          </a:p>
          <a:p>
            <a:r>
              <a:rPr lang="ru-RU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КОГДА?</a:t>
            </a:r>
            <a:r>
              <a:rPr lang="ru-RU" u="sng" dirty="0"/>
              <a:t> </a:t>
            </a:r>
            <a:r>
              <a:rPr lang="ru-RU" dirty="0"/>
              <a:t>Текущие – по желанию, тематические – обязательны (+право пересдачи)</a:t>
            </a:r>
          </a:p>
          <a:p>
            <a:r>
              <a:rPr lang="ru-RU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КАК?</a:t>
            </a:r>
            <a:r>
              <a:rPr lang="ru-RU" dirty="0"/>
              <a:t> По критериям уровней успешности (с переводом в любой тип отметок)</a:t>
            </a:r>
          </a:p>
          <a:p>
            <a:r>
              <a:rPr lang="ru-RU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ПРЕДМЕТНЫЕ</a:t>
            </a:r>
            <a:r>
              <a:rPr lang="ru-RU" dirty="0"/>
              <a:t>– по таблице образовательных результатов, а итоговая – по всем накопленным результатам портфеля достижений и диагностик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0777216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Саморефлексия</a:t>
            </a:r>
            <a:r>
              <a:rPr lang="ru-RU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ученика</a:t>
            </a:r>
            <a:endParaRPr lang="ru-RU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ru-RU" dirty="0" smtClean="0"/>
              <a:t>-Что нужно сделать</a:t>
            </a:r>
            <a:r>
              <a:rPr lang="ru-RU" dirty="0"/>
              <a:t>?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dirty="0"/>
              <a:t>-Удалось ли получить результат?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dirty="0" smtClean="0"/>
              <a:t>-Все правильно </a:t>
            </a:r>
            <a:r>
              <a:rPr lang="ru-RU" dirty="0"/>
              <a:t>или </a:t>
            </a:r>
            <a:r>
              <a:rPr lang="ru-RU" dirty="0" smtClean="0"/>
              <a:t>есть недочеты?</a:t>
            </a:r>
            <a:endParaRPr lang="ru-RU" dirty="0"/>
          </a:p>
          <a:p>
            <a:pPr>
              <a:buFont typeface="Wingdings" panose="05000000000000000000" pitchFamily="2" charset="2"/>
              <a:buChar char="v"/>
            </a:pPr>
            <a:r>
              <a:rPr lang="ru-RU" dirty="0" smtClean="0"/>
              <a:t>-Самостоятельно </a:t>
            </a:r>
            <a:r>
              <a:rPr lang="ru-RU" dirty="0"/>
              <a:t>или с чьей-то помощью?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dirty="0" smtClean="0"/>
              <a:t>-Как  отличаем «5», «4», «3»?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dirty="0" smtClean="0"/>
              <a:t>-Какую отметку ты себе поставишь?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268659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784976" cy="1426170"/>
          </a:xfrm>
        </p:spPr>
        <p:txBody>
          <a:bodyPr>
            <a:normAutofit fontScale="90000"/>
          </a:bodyPr>
          <a:lstStyle/>
          <a:p>
            <a:r>
              <a:rPr lang="ru-RU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Основополагающие принципы современного урока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484784"/>
            <a:ext cx="8784976" cy="4680520"/>
          </a:xfrm>
        </p:spPr>
        <p:txBody>
          <a:bodyPr>
            <a:noAutofit/>
          </a:bodyPr>
          <a:lstStyle/>
          <a:p>
            <a:pPr lvl="0"/>
            <a:r>
              <a:rPr lang="ru-RU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определение  места урока в системе обучения языку;</a:t>
            </a:r>
          </a:p>
          <a:p>
            <a:pPr lvl="0"/>
            <a:r>
              <a:rPr lang="ru-RU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постановка реально достигаемой и легко проверяемой цели урока; </a:t>
            </a:r>
          </a:p>
          <a:p>
            <a:pPr lvl="0"/>
            <a:r>
              <a:rPr lang="ru-RU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выполнение продуктивных видов работы;</a:t>
            </a:r>
          </a:p>
          <a:p>
            <a:pPr lvl="0"/>
            <a:r>
              <a:rPr lang="ru-RU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решение реальных задач и проблем;</a:t>
            </a:r>
          </a:p>
          <a:p>
            <a:pPr lvl="0"/>
            <a:r>
              <a:rPr lang="ru-RU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применение разнообразных форм организации процесса;</a:t>
            </a:r>
          </a:p>
          <a:p>
            <a:pPr lvl="0"/>
            <a:r>
              <a:rPr lang="ru-RU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внедрение технологии </a:t>
            </a:r>
            <a:r>
              <a:rPr lang="ru-RU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сотрудничества</a:t>
            </a:r>
            <a:r>
              <a:rPr lang="ru-RU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;</a:t>
            </a:r>
          </a:p>
          <a:p>
            <a:r>
              <a:rPr lang="ru-RU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использование системы </a:t>
            </a:r>
            <a:r>
              <a:rPr lang="ru-RU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самооценки </a:t>
            </a:r>
            <a:r>
              <a:rPr lang="ru-RU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</a:t>
            </a:r>
            <a:r>
              <a:rPr lang="ru-RU" sz="28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саморефлексии</a:t>
            </a:r>
            <a:r>
              <a:rPr lang="ru-RU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обучающихся. </a:t>
            </a:r>
            <a:endParaRPr lang="ru-RU" sz="2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265909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46" name="AutoShape 6"/>
          <p:cNvSpPr>
            <a:spLocks noChangeArrowheads="1"/>
          </p:cNvSpPr>
          <p:nvPr/>
        </p:nvSpPr>
        <p:spPr bwMode="auto">
          <a:xfrm>
            <a:off x="533400" y="3429000"/>
            <a:ext cx="2362200" cy="1295400"/>
          </a:xfrm>
          <a:prstGeom prst="roundRect">
            <a:avLst>
              <a:gd name="adj" fmla="val 12370"/>
            </a:avLst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457200" indent="-457200" algn="ctr"/>
            <a:endParaRPr lang="en-US" sz="2400">
              <a:latin typeface="Tahoma" pitchFamily="34" charset="0"/>
            </a:endParaRPr>
          </a:p>
          <a:p>
            <a:pPr marL="457200" indent="-457200" algn="ctr"/>
            <a:endParaRPr lang="en-US" sz="2400">
              <a:latin typeface="Tahoma" pitchFamily="34" charset="0"/>
            </a:endParaRPr>
          </a:p>
        </p:txBody>
      </p:sp>
      <p:sp>
        <p:nvSpPr>
          <p:cNvPr id="2" name="AutoShape 6"/>
          <p:cNvSpPr>
            <a:spLocks noChangeArrowheads="1"/>
          </p:cNvSpPr>
          <p:nvPr/>
        </p:nvSpPr>
        <p:spPr bwMode="auto">
          <a:xfrm>
            <a:off x="3200400" y="5029200"/>
            <a:ext cx="2362200" cy="1295400"/>
          </a:xfrm>
          <a:prstGeom prst="roundRect">
            <a:avLst>
              <a:gd name="adj" fmla="val 12370"/>
            </a:avLst>
          </a:prstGeom>
          <a:solidFill>
            <a:schemeClr val="accent4">
              <a:lumMod val="60000"/>
              <a:lumOff val="4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457200" indent="-457200" algn="ctr"/>
            <a:endParaRPr lang="en-US" sz="2400">
              <a:latin typeface="Tahoma" pitchFamily="34" charset="0"/>
            </a:endParaRPr>
          </a:p>
          <a:p>
            <a:pPr marL="457200" indent="-457200" algn="ctr"/>
            <a:endParaRPr lang="en-US" sz="2400">
              <a:latin typeface="Tahoma" pitchFamily="34" charset="0"/>
            </a:endParaRPr>
          </a:p>
        </p:txBody>
      </p:sp>
      <p:sp>
        <p:nvSpPr>
          <p:cNvPr id="1802247" name="AutoShape 7"/>
          <p:cNvSpPr>
            <a:spLocks noChangeArrowheads="1"/>
          </p:cNvSpPr>
          <p:nvPr/>
        </p:nvSpPr>
        <p:spPr bwMode="auto">
          <a:xfrm>
            <a:off x="6172200" y="3429000"/>
            <a:ext cx="2133600" cy="1447800"/>
          </a:xfrm>
          <a:prstGeom prst="roundRect">
            <a:avLst>
              <a:gd name="adj" fmla="val 12370"/>
            </a:avLst>
          </a:prstGeom>
          <a:solidFill>
            <a:schemeClr val="tx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457200" indent="-457200" algn="ctr">
              <a:buFontTx/>
              <a:buAutoNum type="arabicPeriod"/>
            </a:pPr>
            <a:endParaRPr lang="en-US" sz="2400">
              <a:latin typeface="Tahoma" pitchFamily="34" charset="0"/>
            </a:endParaRPr>
          </a:p>
          <a:p>
            <a:pPr marL="457200" indent="-457200" algn="ctr"/>
            <a:endParaRPr lang="en-US" sz="2400">
              <a:latin typeface="Tahoma" pitchFamily="34" charset="0"/>
            </a:endParaRPr>
          </a:p>
        </p:txBody>
      </p:sp>
      <p:sp>
        <p:nvSpPr>
          <p:cNvPr id="1802245" name="AutoShape 5"/>
          <p:cNvSpPr>
            <a:spLocks noChangeArrowheads="1"/>
          </p:cNvSpPr>
          <p:nvPr/>
        </p:nvSpPr>
        <p:spPr bwMode="auto">
          <a:xfrm>
            <a:off x="3352800" y="2286000"/>
            <a:ext cx="2133600" cy="1066800"/>
          </a:xfrm>
          <a:prstGeom prst="roundRect">
            <a:avLst>
              <a:gd name="adj" fmla="val 12370"/>
            </a:avLst>
          </a:prstGeom>
          <a:solidFill>
            <a:srgbClr val="FF5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457200" indent="-457200" algn="ctr">
              <a:buFontTx/>
              <a:buAutoNum type="arabicPeriod"/>
            </a:pPr>
            <a:endParaRPr lang="en-US" sz="2400">
              <a:latin typeface="Tahoma" pitchFamily="34" charset="0"/>
            </a:endParaRPr>
          </a:p>
          <a:p>
            <a:pPr marL="457200" indent="-457200" algn="ctr"/>
            <a:endParaRPr lang="en-US" sz="2400">
              <a:latin typeface="Tahoma" pitchFamily="34" charset="0"/>
            </a:endParaRPr>
          </a:p>
        </p:txBody>
      </p:sp>
      <p:sp>
        <p:nvSpPr>
          <p:cNvPr id="9222" name="AutoShap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ru-RU" sz="4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Циклограмма деятельности учителя</a:t>
            </a:r>
          </a:p>
        </p:txBody>
      </p:sp>
      <p:sp>
        <p:nvSpPr>
          <p:cNvPr id="9223" name="Text Box 4"/>
          <p:cNvSpPr txBox="1">
            <a:spLocks noChangeArrowheads="1"/>
          </p:cNvSpPr>
          <p:nvPr/>
        </p:nvSpPr>
        <p:spPr bwMode="auto">
          <a:xfrm>
            <a:off x="3336925" y="2632075"/>
            <a:ext cx="21780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ru-RU" dirty="0"/>
              <a:t>ПЛАНИРОВАНИЕ</a:t>
            </a:r>
          </a:p>
        </p:txBody>
      </p:sp>
      <p:sp>
        <p:nvSpPr>
          <p:cNvPr id="9224" name="Text Box 5"/>
          <p:cNvSpPr txBox="1">
            <a:spLocks noChangeArrowheads="1"/>
          </p:cNvSpPr>
          <p:nvPr/>
        </p:nvSpPr>
        <p:spPr bwMode="auto">
          <a:xfrm>
            <a:off x="6248400" y="3733800"/>
            <a:ext cx="2074863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ru-RU"/>
              <a:t>ОРГАНИЗАЦИЯ</a:t>
            </a:r>
          </a:p>
          <a:p>
            <a:pPr eaLnBrk="1" hangingPunct="1"/>
            <a:r>
              <a:rPr lang="ru-RU"/>
              <a:t>УЧЕБНОЙ </a:t>
            </a:r>
          </a:p>
          <a:p>
            <a:pPr eaLnBrk="1" hangingPunct="1"/>
            <a:r>
              <a:rPr lang="ru-RU"/>
              <a:t>ДЕЯТЕЛЬНОСТИ</a:t>
            </a:r>
          </a:p>
        </p:txBody>
      </p:sp>
      <p:sp>
        <p:nvSpPr>
          <p:cNvPr id="9225" name="Text Box 6"/>
          <p:cNvSpPr txBox="1">
            <a:spLocks noChangeArrowheads="1"/>
          </p:cNvSpPr>
          <p:nvPr/>
        </p:nvSpPr>
        <p:spPr bwMode="auto">
          <a:xfrm>
            <a:off x="3505200" y="5257800"/>
            <a:ext cx="1920875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ru-RU" dirty="0"/>
              <a:t>ОЦЕНИВАНИЕ </a:t>
            </a:r>
          </a:p>
          <a:p>
            <a:pPr eaLnBrk="1" hangingPunct="1"/>
            <a:r>
              <a:rPr lang="ru-RU" dirty="0"/>
              <a:t>ДОСТИЖЕНИЙ</a:t>
            </a:r>
          </a:p>
          <a:p>
            <a:pPr eaLnBrk="1" hangingPunct="1"/>
            <a:r>
              <a:rPr lang="ru-RU" dirty="0"/>
              <a:t>УЧАЩИХСЯ</a:t>
            </a:r>
          </a:p>
        </p:txBody>
      </p:sp>
      <p:sp>
        <p:nvSpPr>
          <p:cNvPr id="9226" name="Text Box 7"/>
          <p:cNvSpPr txBox="1">
            <a:spLocks noChangeArrowheads="1"/>
          </p:cNvSpPr>
          <p:nvPr/>
        </p:nvSpPr>
        <p:spPr bwMode="auto">
          <a:xfrm>
            <a:off x="838200" y="3657600"/>
            <a:ext cx="2074863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/>
            <a:r>
              <a:rPr lang="ru-RU" dirty="0"/>
              <a:t>АНАЛИЗ </a:t>
            </a:r>
          </a:p>
          <a:p>
            <a:pPr eaLnBrk="1" hangingPunct="1"/>
            <a:r>
              <a:rPr lang="ru-RU" dirty="0"/>
              <a:t>СОБСТВЕННОЙ</a:t>
            </a:r>
          </a:p>
          <a:p>
            <a:pPr eaLnBrk="1" hangingPunct="1"/>
            <a:r>
              <a:rPr lang="ru-RU" dirty="0"/>
              <a:t>ДЕЯТЕЛЬНОСТИ</a:t>
            </a:r>
          </a:p>
        </p:txBody>
      </p:sp>
      <p:sp>
        <p:nvSpPr>
          <p:cNvPr id="9227" name="AutoShape 13"/>
          <p:cNvSpPr>
            <a:spLocks noChangeArrowheads="1"/>
          </p:cNvSpPr>
          <p:nvPr/>
        </p:nvSpPr>
        <p:spPr bwMode="auto">
          <a:xfrm rot="5400000">
            <a:off x="6324600" y="1905000"/>
            <a:ext cx="762000" cy="2133600"/>
          </a:xfrm>
          <a:custGeom>
            <a:avLst/>
            <a:gdLst>
              <a:gd name="T0" fmla="*/ 18824648 w 21600"/>
              <a:gd name="T1" fmla="*/ 0 h 21600"/>
              <a:gd name="T2" fmla="*/ 18824648 w 21600"/>
              <a:gd name="T3" fmla="*/ 118626191 h 21600"/>
              <a:gd name="T4" fmla="*/ 4028510 w 21600"/>
              <a:gd name="T5" fmla="*/ 210752289 h 21600"/>
              <a:gd name="T6" fmla="*/ 26881666 w 21600"/>
              <a:gd name="T7" fmla="*/ 59313095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2912 h 21600"/>
              <a:gd name="T14" fmla="*/ 18227 w 21600"/>
              <a:gd name="T15" fmla="*/ 924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228" name="AutoShape 14"/>
          <p:cNvSpPr>
            <a:spLocks noChangeArrowheads="1"/>
          </p:cNvSpPr>
          <p:nvPr/>
        </p:nvSpPr>
        <p:spPr bwMode="auto">
          <a:xfrm rot="10800000">
            <a:off x="5638800" y="5029200"/>
            <a:ext cx="1790700" cy="990600"/>
          </a:xfrm>
          <a:custGeom>
            <a:avLst/>
            <a:gdLst>
              <a:gd name="T0" fmla="*/ 103959009 w 21600"/>
              <a:gd name="T1" fmla="*/ 0 h 21600"/>
              <a:gd name="T2" fmla="*/ 103959009 w 21600"/>
              <a:gd name="T3" fmla="*/ 25571195 h 21600"/>
              <a:gd name="T4" fmla="*/ 22247460 w 21600"/>
              <a:gd name="T5" fmla="*/ 45430012 h 21600"/>
              <a:gd name="T6" fmla="*/ 148453992 w 21600"/>
              <a:gd name="T7" fmla="*/ 12785620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2912 h 21600"/>
              <a:gd name="T14" fmla="*/ 18227 w 21600"/>
              <a:gd name="T15" fmla="*/ 924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229" name="AutoShape 15"/>
          <p:cNvSpPr>
            <a:spLocks noChangeArrowheads="1"/>
          </p:cNvSpPr>
          <p:nvPr/>
        </p:nvSpPr>
        <p:spPr bwMode="auto">
          <a:xfrm rot="-5400000">
            <a:off x="1571625" y="4467225"/>
            <a:ext cx="1143000" cy="1809750"/>
          </a:xfrm>
          <a:custGeom>
            <a:avLst/>
            <a:gdLst>
              <a:gd name="T0" fmla="*/ 42355397 w 21600"/>
              <a:gd name="T1" fmla="*/ 0 h 21600"/>
              <a:gd name="T2" fmla="*/ 42355397 w 21600"/>
              <a:gd name="T3" fmla="*/ 85347716 h 21600"/>
              <a:gd name="T4" fmla="*/ 9064149 w 21600"/>
              <a:gd name="T5" fmla="*/ 151629388 h 21600"/>
              <a:gd name="T6" fmla="*/ 60483755 w 21600"/>
              <a:gd name="T7" fmla="*/ 42673816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2912 h 21600"/>
              <a:gd name="T14" fmla="*/ 18227 w 21600"/>
              <a:gd name="T15" fmla="*/ 924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9230" name="AutoShape 16"/>
          <p:cNvSpPr>
            <a:spLocks noChangeArrowheads="1"/>
          </p:cNvSpPr>
          <p:nvPr/>
        </p:nvSpPr>
        <p:spPr bwMode="auto">
          <a:xfrm>
            <a:off x="1371600" y="2590800"/>
            <a:ext cx="1752600" cy="762000"/>
          </a:xfrm>
          <a:custGeom>
            <a:avLst/>
            <a:gdLst>
              <a:gd name="T0" fmla="*/ 99582331 w 21600"/>
              <a:gd name="T1" fmla="*/ 0 h 21600"/>
              <a:gd name="T2" fmla="*/ 99582331 w 21600"/>
              <a:gd name="T3" fmla="*/ 15130885 h 21600"/>
              <a:gd name="T4" fmla="*/ 21310888 w 21600"/>
              <a:gd name="T5" fmla="*/ 26881666 h 21600"/>
              <a:gd name="T6" fmla="*/ 142204006 w 21600"/>
              <a:gd name="T7" fmla="*/ 7565460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2912 h 21600"/>
              <a:gd name="T14" fmla="*/ 18227 w 21600"/>
              <a:gd name="T15" fmla="*/ 924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8369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02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02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02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02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802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02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02246" grpId="0" animBg="1" autoUpdateAnimBg="0"/>
      <p:bldP spid="2" grpId="0" animBg="1" autoUpdateAnimBg="0"/>
      <p:bldP spid="1802247" grpId="0" animBg="1" autoUpdateAnimBg="0"/>
      <p:bldP spid="1802245" grpId="0" animBg="1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4"/>
          <p:cNvSpPr>
            <a:spLocks noChangeArrowheads="1"/>
          </p:cNvSpPr>
          <p:nvPr/>
        </p:nvSpPr>
        <p:spPr bwMode="auto">
          <a:xfrm>
            <a:off x="1384648" y="332656"/>
            <a:ext cx="6768752" cy="60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0" hangingPunct="0"/>
            <a:r>
              <a:rPr lang="en-US" sz="4400" dirty="0">
                <a:solidFill>
                  <a:schemeClr val="folHlink"/>
                </a:solidFill>
                <a:latin typeface="Helvetica"/>
              </a:rPr>
              <a:t> </a:t>
            </a:r>
            <a:r>
              <a:rPr lang="ru-RU" sz="4800" b="1" i="1" dirty="0" smtClean="0">
                <a:solidFill>
                  <a:schemeClr val="tx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Реверсивный урок</a:t>
            </a:r>
            <a:endParaRPr lang="en-US" sz="4800" b="1" i="1" dirty="0">
              <a:solidFill>
                <a:schemeClr val="tx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02245" name="AutoShape 5"/>
          <p:cNvSpPr>
            <a:spLocks noChangeArrowheads="1"/>
          </p:cNvSpPr>
          <p:nvPr/>
        </p:nvSpPr>
        <p:spPr bwMode="auto">
          <a:xfrm>
            <a:off x="762000" y="1676400"/>
            <a:ext cx="2133600" cy="1066800"/>
          </a:xfrm>
          <a:prstGeom prst="roundRect">
            <a:avLst>
              <a:gd name="adj" fmla="val 12370"/>
            </a:avLst>
          </a:prstGeom>
          <a:solidFill>
            <a:schemeClr val="accent4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457200" indent="-457200" algn="ctr">
              <a:buFontTx/>
              <a:buAutoNum type="arabicPeriod"/>
            </a:pPr>
            <a:endParaRPr lang="en-US" sz="2400">
              <a:latin typeface="Tahoma" pitchFamily="34" charset="0"/>
            </a:endParaRPr>
          </a:p>
          <a:p>
            <a:pPr marL="457200" indent="-457200" algn="ctr"/>
            <a:endParaRPr lang="en-US" sz="2400">
              <a:latin typeface="Tahoma" pitchFamily="34" charset="0"/>
            </a:endParaRPr>
          </a:p>
        </p:txBody>
      </p:sp>
      <p:sp>
        <p:nvSpPr>
          <p:cNvPr id="1802246" name="AutoShape 6"/>
          <p:cNvSpPr>
            <a:spLocks noChangeArrowheads="1"/>
          </p:cNvSpPr>
          <p:nvPr/>
        </p:nvSpPr>
        <p:spPr bwMode="auto">
          <a:xfrm>
            <a:off x="2895600" y="3200400"/>
            <a:ext cx="2819400" cy="1676400"/>
          </a:xfrm>
          <a:prstGeom prst="roundRect">
            <a:avLst>
              <a:gd name="adj" fmla="val 12370"/>
            </a:avLst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457200" indent="-457200" algn="ctr"/>
            <a:endParaRPr lang="en-US" sz="2400">
              <a:latin typeface="Tahoma" pitchFamily="34" charset="0"/>
            </a:endParaRPr>
          </a:p>
          <a:p>
            <a:pPr marL="457200" indent="-457200" algn="ctr"/>
            <a:endParaRPr lang="en-US" sz="2400">
              <a:latin typeface="Tahoma" pitchFamily="34" charset="0"/>
            </a:endParaRPr>
          </a:p>
        </p:txBody>
      </p:sp>
      <p:sp>
        <p:nvSpPr>
          <p:cNvPr id="1802247" name="AutoShape 7"/>
          <p:cNvSpPr>
            <a:spLocks noChangeArrowheads="1"/>
          </p:cNvSpPr>
          <p:nvPr/>
        </p:nvSpPr>
        <p:spPr bwMode="auto">
          <a:xfrm>
            <a:off x="6019800" y="4737862"/>
            <a:ext cx="2133600" cy="1447800"/>
          </a:xfrm>
          <a:prstGeom prst="roundRect">
            <a:avLst>
              <a:gd name="adj" fmla="val 12370"/>
            </a:avLst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457200" indent="-457200" algn="ctr">
              <a:buFontTx/>
              <a:buAutoNum type="arabicPeriod"/>
            </a:pPr>
            <a:endParaRPr lang="en-US" sz="2400">
              <a:latin typeface="Tahoma" pitchFamily="34" charset="0"/>
            </a:endParaRPr>
          </a:p>
          <a:p>
            <a:pPr marL="457200" indent="-457200" algn="ctr"/>
            <a:endParaRPr lang="en-US" sz="2400">
              <a:latin typeface="Tahoma" pitchFamily="34" charset="0"/>
            </a:endParaRPr>
          </a:p>
        </p:txBody>
      </p:sp>
      <p:sp>
        <p:nvSpPr>
          <p:cNvPr id="1802248" name="Text Box 8"/>
          <p:cNvSpPr txBox="1">
            <a:spLocks noChangeArrowheads="1"/>
          </p:cNvSpPr>
          <p:nvPr/>
        </p:nvSpPr>
        <p:spPr bwMode="auto">
          <a:xfrm>
            <a:off x="685800" y="1798637"/>
            <a:ext cx="22860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/>
            <a:r>
              <a:rPr lang="en-US" sz="2400" dirty="0">
                <a:latin typeface="Tahoma" pitchFamily="34" charset="0"/>
              </a:rPr>
              <a:t>1. </a:t>
            </a:r>
            <a:r>
              <a:rPr lang="ru-RU" sz="2400" dirty="0">
                <a:latin typeface="Tahoma" pitchFamily="34" charset="0"/>
              </a:rPr>
              <a:t>Ожидаемые результаты</a:t>
            </a:r>
            <a:endParaRPr lang="en-US" sz="2400" dirty="0">
              <a:latin typeface="Tahoma" pitchFamily="34" charset="0"/>
            </a:endParaRPr>
          </a:p>
        </p:txBody>
      </p:sp>
      <p:sp>
        <p:nvSpPr>
          <p:cNvPr id="1802249" name="Text Box 9"/>
          <p:cNvSpPr txBox="1">
            <a:spLocks noChangeArrowheads="1"/>
          </p:cNvSpPr>
          <p:nvPr/>
        </p:nvSpPr>
        <p:spPr bwMode="auto">
          <a:xfrm>
            <a:off x="2667000" y="3185287"/>
            <a:ext cx="2971800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/>
            <a:r>
              <a:rPr lang="en-US" sz="2400" dirty="0">
                <a:latin typeface="Tahoma" pitchFamily="34" charset="0"/>
              </a:rPr>
              <a:t>2. </a:t>
            </a:r>
            <a:r>
              <a:rPr lang="ru-RU" sz="2400" dirty="0">
                <a:latin typeface="Tahoma" pitchFamily="34" charset="0"/>
              </a:rPr>
              <a:t>Свидетельства достижения поставленных целей</a:t>
            </a:r>
            <a:endParaRPr lang="en-US" sz="2400" dirty="0">
              <a:latin typeface="Tahoma" pitchFamily="34" charset="0"/>
            </a:endParaRPr>
          </a:p>
        </p:txBody>
      </p:sp>
      <p:sp>
        <p:nvSpPr>
          <p:cNvPr id="1802250" name="Text Box 10"/>
          <p:cNvSpPr txBox="1">
            <a:spLocks noChangeArrowheads="1"/>
          </p:cNvSpPr>
          <p:nvPr/>
        </p:nvSpPr>
        <p:spPr bwMode="auto">
          <a:xfrm>
            <a:off x="6055536" y="5050599"/>
            <a:ext cx="19812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/>
            <a:r>
              <a:rPr lang="en-US" sz="2400" dirty="0">
                <a:latin typeface="Tahoma" pitchFamily="34" charset="0"/>
              </a:rPr>
              <a:t>3. </a:t>
            </a:r>
            <a:r>
              <a:rPr lang="ru-RU" sz="2400" dirty="0">
                <a:latin typeface="Tahoma" pitchFamily="34" charset="0"/>
              </a:rPr>
              <a:t>План действий</a:t>
            </a:r>
            <a:endParaRPr lang="en-US" sz="2400" dirty="0">
              <a:latin typeface="Tahoma" pitchFamily="34" charset="0"/>
            </a:endParaRPr>
          </a:p>
        </p:txBody>
      </p:sp>
      <p:sp>
        <p:nvSpPr>
          <p:cNvPr id="1802251" name="AutoShape 11"/>
          <p:cNvSpPr>
            <a:spLocks noChangeArrowheads="1"/>
          </p:cNvSpPr>
          <p:nvPr/>
        </p:nvSpPr>
        <p:spPr bwMode="auto">
          <a:xfrm rot="5341875">
            <a:off x="3338045" y="1820861"/>
            <a:ext cx="914400" cy="16002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12427 w 21600"/>
              <a:gd name="T13" fmla="*/ 2912 h 21600"/>
              <a:gd name="T14" fmla="*/ 18227 w 21600"/>
              <a:gd name="T15" fmla="*/ 924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802252" name="AutoShape 12"/>
          <p:cNvSpPr>
            <a:spLocks noChangeArrowheads="1"/>
          </p:cNvSpPr>
          <p:nvPr/>
        </p:nvSpPr>
        <p:spPr bwMode="auto">
          <a:xfrm rot="5341875">
            <a:off x="6146651" y="3371001"/>
            <a:ext cx="914400" cy="160020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12427 w 21600"/>
              <a:gd name="T13" fmla="*/ 2912 h 21600"/>
              <a:gd name="T14" fmla="*/ 18227 w 21600"/>
              <a:gd name="T15" fmla="*/ 924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13323" name="Text Box 13"/>
          <p:cNvSpPr txBox="1">
            <a:spLocks noChangeArrowheads="1"/>
          </p:cNvSpPr>
          <p:nvPr/>
        </p:nvSpPr>
        <p:spPr bwMode="auto">
          <a:xfrm>
            <a:off x="762000" y="2908266"/>
            <a:ext cx="229314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ru-RU" b="1" dirty="0">
                <a:solidFill>
                  <a:schemeClr val="tx2">
                    <a:lumMod val="40000"/>
                    <a:lumOff val="60000"/>
                  </a:schemeClr>
                </a:solidFill>
                <a:latin typeface="Arial" pitchFamily="34" charset="0"/>
              </a:rPr>
              <a:t>Учебные цели</a:t>
            </a:r>
            <a:endParaRPr lang="en-US" b="1" dirty="0">
              <a:solidFill>
                <a:schemeClr val="tx2">
                  <a:lumMod val="40000"/>
                  <a:lumOff val="60000"/>
                </a:schemeClr>
              </a:solidFill>
              <a:latin typeface="Arial" pitchFamily="34" charset="0"/>
            </a:endParaRPr>
          </a:p>
        </p:txBody>
      </p:sp>
      <p:sp>
        <p:nvSpPr>
          <p:cNvPr id="13324" name="Rectangle 14"/>
          <p:cNvSpPr>
            <a:spLocks noChangeArrowheads="1"/>
          </p:cNvSpPr>
          <p:nvPr/>
        </p:nvSpPr>
        <p:spPr bwMode="auto">
          <a:xfrm>
            <a:off x="3071234" y="5050598"/>
            <a:ext cx="2195513" cy="77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ru-RU" b="1" dirty="0">
                <a:solidFill>
                  <a:schemeClr val="tx2">
                    <a:lumMod val="40000"/>
                    <a:lumOff val="60000"/>
                  </a:schemeClr>
                </a:solidFill>
                <a:latin typeface="Arial" pitchFamily="34" charset="0"/>
              </a:rPr>
              <a:t>Констатирующее </a:t>
            </a:r>
          </a:p>
          <a:p>
            <a:pPr eaLnBrk="0" hangingPunct="0">
              <a:spcBef>
                <a:spcPct val="50000"/>
              </a:spcBef>
            </a:pPr>
            <a:r>
              <a:rPr lang="ru-RU" b="1" dirty="0">
                <a:solidFill>
                  <a:schemeClr val="tx2">
                    <a:lumMod val="40000"/>
                    <a:lumOff val="60000"/>
                  </a:schemeClr>
                </a:solidFill>
                <a:latin typeface="Arial" pitchFamily="34" charset="0"/>
              </a:rPr>
              <a:t>оценивание</a:t>
            </a:r>
            <a:endParaRPr lang="en-US" b="1" dirty="0">
              <a:solidFill>
                <a:schemeClr val="tx2">
                  <a:lumMod val="40000"/>
                  <a:lumOff val="60000"/>
                </a:schemeClr>
              </a:solidFill>
              <a:latin typeface="Arial" pitchFamily="34" charset="0"/>
            </a:endParaRPr>
          </a:p>
        </p:txBody>
      </p:sp>
      <p:sp>
        <p:nvSpPr>
          <p:cNvPr id="13325" name="Rectangle 15"/>
          <p:cNvSpPr>
            <a:spLocks noChangeArrowheads="1"/>
          </p:cNvSpPr>
          <p:nvPr/>
        </p:nvSpPr>
        <p:spPr bwMode="auto">
          <a:xfrm>
            <a:off x="6663531" y="6337298"/>
            <a:ext cx="84613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ru-RU" b="1" dirty="0">
                <a:solidFill>
                  <a:schemeClr val="tx2">
                    <a:lumMod val="40000"/>
                    <a:lumOff val="60000"/>
                  </a:schemeClr>
                </a:solidFill>
                <a:latin typeface="Arial" pitchFamily="34" charset="0"/>
              </a:rPr>
              <a:t>уроки</a:t>
            </a:r>
            <a:endParaRPr lang="en-US" b="1" dirty="0">
              <a:solidFill>
                <a:schemeClr val="tx2">
                  <a:lumMod val="40000"/>
                  <a:lumOff val="60000"/>
                </a:schemeClr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361312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02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02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02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02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022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022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802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02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8022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022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022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8022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02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02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802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02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02245" grpId="0" animBg="1" autoUpdateAnimBg="0"/>
      <p:bldP spid="1802246" grpId="0" animBg="1" autoUpdateAnimBg="0"/>
      <p:bldP spid="1802247" grpId="0" animBg="1" autoUpdateAnimBg="0"/>
      <p:bldP spid="1802248" grpId="0" autoUpdateAnimBg="0"/>
      <p:bldP spid="1802249" grpId="0" autoUpdateAnimBg="0"/>
      <p:bldP spid="1802250" grpId="0" autoUpdateAnimBg="0"/>
      <p:bldP spid="1802251" grpId="0" animBg="1"/>
      <p:bldP spid="180225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Скаффолдинг</a:t>
            </a:r>
            <a:endParaRPr lang="ru-RU" sz="6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467544" y="1412776"/>
            <a:ext cx="8496944" cy="4713387"/>
          </a:xfrm>
        </p:spPr>
        <p:txBody>
          <a:bodyPr/>
          <a:lstStyle/>
          <a:p>
            <a:pPr marL="0" indent="0">
              <a:buNone/>
            </a:pPr>
            <a:r>
              <a:rPr lang="ru-RU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Учебный </a:t>
            </a:r>
            <a:r>
              <a:rPr lang="ru-RU" sz="36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скаффолдинг</a:t>
            </a:r>
            <a:r>
              <a:rPr lang="ru-RU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это предоставление достаточной поддержки для стимулирования в </a:t>
            </a:r>
            <a:r>
              <a:rPr lang="ru-RU" sz="36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обучении, </a:t>
            </a:r>
            <a:r>
              <a:rPr lang="ru-RU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когда общие представления и понятия даны ученикам.</a:t>
            </a:r>
          </a:p>
          <a:p>
            <a:endParaRPr lang="ru-RU" dirty="0"/>
          </a:p>
        </p:txBody>
      </p:sp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59832" y="4229860"/>
            <a:ext cx="3367939" cy="27578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048971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СКАФФОЛДИНГ</a:t>
            </a:r>
            <a:endParaRPr lang="ru-RU" sz="4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600200"/>
            <a:ext cx="8856984" cy="4709160"/>
          </a:xfrm>
        </p:spPr>
        <p:txBody>
          <a:bodyPr/>
          <a:lstStyle/>
          <a:p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ru-RU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ресурсы</a:t>
            </a:r>
            <a:endParaRPr lang="ru-RU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-задания в соответствии уровню (ЗБР)</a:t>
            </a:r>
            <a:endParaRPr lang="ru-RU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3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-примеры, образцы, инструкции и </a:t>
            </a:r>
            <a:r>
              <a:rPr lang="ru-RU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руководства</a:t>
            </a:r>
          </a:p>
          <a:p>
            <a:r>
              <a:rPr lang="ru-RU" sz="3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-листы обратной связи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40152" y="4509120"/>
            <a:ext cx="2808400" cy="2106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2749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6869" y="692696"/>
            <a:ext cx="8229600" cy="1143000"/>
          </a:xfrm>
        </p:spPr>
        <p:txBody>
          <a:bodyPr>
            <a:noAutofit/>
          </a:bodyPr>
          <a:lstStyle/>
          <a:p>
            <a:r>
              <a:rPr lang="ru-RU" sz="5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Ресурсы</a:t>
            </a:r>
            <a:endParaRPr lang="ru-RU" sz="5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2420888"/>
            <a:ext cx="8229600" cy="4709160"/>
          </a:xfrm>
        </p:spPr>
        <p:txBody>
          <a:bodyPr>
            <a:normAutofit/>
          </a:bodyPr>
          <a:lstStyle/>
          <a:p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Справочная </a:t>
            </a: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литература</a:t>
            </a:r>
          </a:p>
          <a:p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Грамматический справочник</a:t>
            </a:r>
          </a:p>
          <a:p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Словари</a:t>
            </a:r>
          </a:p>
          <a:p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Тексты</a:t>
            </a:r>
            <a:endParaRPr lang="en-US" sz="3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Аудио,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видео ресурсы</a:t>
            </a:r>
          </a:p>
          <a:p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</a:t>
            </a:r>
            <a:r>
              <a:rPr lang="ru-RU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есурсы Интернета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18" y="36659"/>
            <a:ext cx="3240021" cy="24300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5669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88640"/>
            <a:ext cx="8928992" cy="6669360"/>
          </a:xfrm>
        </p:spPr>
        <p:txBody>
          <a:bodyPr/>
          <a:lstStyle/>
          <a:p>
            <a:pPr marL="0" indent="0" algn="ctr">
              <a:buNone/>
            </a:pPr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Формирующее оценивание</a:t>
            </a:r>
          </a:p>
          <a:p>
            <a:endParaRPr lang="ru-RU" dirty="0"/>
          </a:p>
        </p:txBody>
      </p:sp>
      <p:cxnSp>
        <p:nvCxnSpPr>
          <p:cNvPr id="5" name="Прямая со стрелкой 4"/>
          <p:cNvCxnSpPr/>
          <p:nvPr/>
        </p:nvCxnSpPr>
        <p:spPr>
          <a:xfrm flipH="1">
            <a:off x="1259632" y="908720"/>
            <a:ext cx="864096" cy="9361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11376" y="2023917"/>
            <a:ext cx="24482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Критериальный</a:t>
            </a:r>
            <a:r>
              <a:rPr lang="ru-RU" sz="24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подход</a:t>
            </a:r>
            <a:endParaRPr lang="ru-RU" sz="2400" dirty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0" name="Прямая со стрелкой 9"/>
          <p:cNvCxnSpPr/>
          <p:nvPr/>
        </p:nvCxnSpPr>
        <p:spPr>
          <a:xfrm flipH="1">
            <a:off x="2559648" y="875735"/>
            <a:ext cx="432048" cy="222620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11560" y="3071499"/>
            <a:ext cx="25922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Разноуровневые</a:t>
            </a:r>
            <a:r>
              <a:rPr lang="ru-RU" sz="24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задания</a:t>
            </a:r>
            <a:endParaRPr lang="ru-RU" sz="2400" dirty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16" name="Прямая со стрелкой 15"/>
          <p:cNvCxnSpPr/>
          <p:nvPr/>
        </p:nvCxnSpPr>
        <p:spPr>
          <a:xfrm>
            <a:off x="3995936" y="914759"/>
            <a:ext cx="0" cy="22322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3077954" y="3147007"/>
            <a:ext cx="24301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Таблицы </a:t>
            </a:r>
            <a:r>
              <a:rPr lang="ru-RU" sz="2400" dirty="0" err="1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самооценивания</a:t>
            </a:r>
            <a:endParaRPr lang="ru-RU" sz="2400" dirty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443912" y="1844824"/>
            <a:ext cx="152798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Балльная </a:t>
            </a:r>
          </a:p>
          <a:p>
            <a:pPr algn="ctr"/>
            <a:r>
              <a:rPr lang="ru-RU" sz="24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система</a:t>
            </a:r>
            <a:endParaRPr lang="ru-RU" sz="2400" dirty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24" name="Прямая со стрелкой 23"/>
          <p:cNvCxnSpPr/>
          <p:nvPr/>
        </p:nvCxnSpPr>
        <p:spPr>
          <a:xfrm>
            <a:off x="7017730" y="764704"/>
            <a:ext cx="914400" cy="10801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5292080" y="3094538"/>
            <a:ext cx="19442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Портфолио ученика</a:t>
            </a:r>
            <a:endParaRPr lang="ru-RU" sz="2400" dirty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28" name="Прямая со стрелкой 27"/>
          <p:cNvCxnSpPr/>
          <p:nvPr/>
        </p:nvCxnSpPr>
        <p:spPr>
          <a:xfrm>
            <a:off x="5050904" y="888200"/>
            <a:ext cx="914400" cy="20882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Рисунок 30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98394" y="4293096"/>
            <a:ext cx="2087872" cy="2087872"/>
          </a:xfrm>
          <a:prstGeom prst="rect">
            <a:avLst/>
          </a:prstGeom>
        </p:spPr>
      </p:pic>
      <p:cxnSp>
        <p:nvCxnSpPr>
          <p:cNvPr id="4" name="Прямая со стрелкой 3"/>
          <p:cNvCxnSpPr/>
          <p:nvPr/>
        </p:nvCxnSpPr>
        <p:spPr>
          <a:xfrm>
            <a:off x="5965304" y="914759"/>
            <a:ext cx="1415008" cy="206167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7233936" y="3094537"/>
            <a:ext cx="19077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Таблицы </a:t>
            </a:r>
            <a:r>
              <a:rPr lang="ru-RU" sz="2400" b="1" dirty="0" err="1" smtClean="0">
                <a:solidFill>
                  <a:schemeClr val="bg1"/>
                </a:solidFill>
              </a:rPr>
              <a:t>образоват</a:t>
            </a:r>
            <a:r>
              <a:rPr lang="ru-RU" sz="2400" b="1" dirty="0" smtClean="0">
                <a:solidFill>
                  <a:schemeClr val="bg1"/>
                </a:solidFill>
              </a:rPr>
              <a:t>.</a:t>
            </a:r>
          </a:p>
          <a:p>
            <a:r>
              <a:rPr lang="ru-RU" sz="2400" b="1" dirty="0" smtClean="0">
                <a:solidFill>
                  <a:schemeClr val="bg1"/>
                </a:solidFill>
              </a:rPr>
              <a:t>результатов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3836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  <p:bldP spid="18" grpId="0"/>
      <p:bldP spid="22" grpId="0"/>
      <p:bldP spid="2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" val="b44e663bd468ed97ce8eaafb5ef46aa90474a9d"/>
</p:tagLst>
</file>

<file path=ppt/theme/theme1.xml><?xml version="1.0" encoding="utf-8"?>
<a:theme xmlns:a="http://schemas.openxmlformats.org/drawingml/2006/main" name="Тема10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Тема10</Template>
  <TotalTime>43</TotalTime>
  <Words>889</Words>
  <Application>Microsoft Office PowerPoint</Application>
  <PresentationFormat>Экран (4:3)</PresentationFormat>
  <Paragraphs>216</Paragraphs>
  <Slides>25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5" baseType="lpstr">
      <vt:lpstr>Batang</vt:lpstr>
      <vt:lpstr>Arial</vt:lpstr>
      <vt:lpstr>Calibri</vt:lpstr>
      <vt:lpstr>Century Gothic</vt:lpstr>
      <vt:lpstr>Comic Sans MS</vt:lpstr>
      <vt:lpstr>Helvetica</vt:lpstr>
      <vt:lpstr>Tahoma</vt:lpstr>
      <vt:lpstr>Times New Roman</vt:lpstr>
      <vt:lpstr>Wingdings</vt:lpstr>
      <vt:lpstr>Тема10</vt:lpstr>
      <vt:lpstr>Педмастерская «Современный урок иностранного языка. Слагаемые успеха.»  </vt:lpstr>
      <vt:lpstr>Современный урок-проблемный урок</vt:lpstr>
      <vt:lpstr>Основополагающие принципы современного урока</vt:lpstr>
      <vt:lpstr>Циклограмма деятельности учителя</vt:lpstr>
      <vt:lpstr>Презентация PowerPoint</vt:lpstr>
      <vt:lpstr>Скаффолдинг</vt:lpstr>
      <vt:lpstr>СКАФФОЛДИНГ</vt:lpstr>
      <vt:lpstr>Ресурсы</vt:lpstr>
      <vt:lpstr>Презентация PowerPoint</vt:lpstr>
      <vt:lpstr>Задания в соответствии уровню (ЗБР)</vt:lpstr>
      <vt:lpstr>Разноуровневые задания</vt:lpstr>
      <vt:lpstr>Разноуровневые задания</vt:lpstr>
      <vt:lpstr>Примеры, образцы, инструкции и руководства</vt:lpstr>
      <vt:lpstr>Disjunctive question/tag questions </vt:lpstr>
      <vt:lpstr> Карточки-подсказки </vt:lpstr>
      <vt:lpstr>Mind map</vt:lpstr>
      <vt:lpstr>Кластер </vt:lpstr>
      <vt:lpstr>План /карта </vt:lpstr>
      <vt:lpstr>Карточки “flow chart”</vt:lpstr>
      <vt:lpstr>Визуальные образы</vt:lpstr>
      <vt:lpstr>«Рабочий журнал учителя»</vt:lpstr>
      <vt:lpstr>«Дневник  ученика» Module 3</vt:lpstr>
      <vt:lpstr>Чек-лист</vt:lpstr>
      <vt:lpstr>7 правил технологии «Оцениваем» по ФГОС</vt:lpstr>
      <vt:lpstr>Саморефлексия ученика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Педмастерская «Современный урок иностранного языка. Слагаемые успеха.»</dc:title>
  <dc:creator>Sveta</dc:creator>
  <cp:lastModifiedBy>Е. В. Ковалева</cp:lastModifiedBy>
  <cp:revision>11</cp:revision>
  <dcterms:created xsi:type="dcterms:W3CDTF">2015-12-10T04:06:50Z</dcterms:created>
  <dcterms:modified xsi:type="dcterms:W3CDTF">2017-01-25T08:41:37Z</dcterms:modified>
</cp:coreProperties>
</file>