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6D29A60E-B422-47FF-859D-18A8A0425509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0F52E6-165E-4BF0-858C-075C1D3C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571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A60E-B422-47FF-859D-18A8A0425509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52E6-165E-4BF0-858C-075C1D3C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584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A60E-B422-47FF-859D-18A8A0425509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52E6-165E-4BF0-858C-075C1D3C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240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A60E-B422-47FF-859D-18A8A0425509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52E6-165E-4BF0-858C-075C1D3C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73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D29A60E-B422-47FF-859D-18A8A0425509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D50F52E6-165E-4BF0-858C-075C1D3C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1014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A60E-B422-47FF-859D-18A8A0425509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52E6-165E-4BF0-858C-075C1D3C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28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A60E-B422-47FF-859D-18A8A0425509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52E6-165E-4BF0-858C-075C1D3C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221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A60E-B422-47FF-859D-18A8A0425509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52E6-165E-4BF0-858C-075C1D3C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2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A60E-B422-47FF-859D-18A8A0425509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52E6-165E-4BF0-858C-075C1D3C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119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A60E-B422-47FF-859D-18A8A0425509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D50F52E6-165E-4BF0-858C-075C1D3C580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5428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D29A60E-B422-47FF-859D-18A8A0425509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D50F52E6-165E-4BF0-858C-075C1D3C580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3863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9A60E-B422-47FF-859D-18A8A0425509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0F52E6-165E-4BF0-858C-075C1D3C580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67274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1708" y="2088107"/>
            <a:ext cx="9068586" cy="2593956"/>
          </a:xfrm>
        </p:spPr>
        <p:txBody>
          <a:bodyPr/>
          <a:lstStyle/>
          <a:p>
            <a:r>
              <a:rPr lang="ru-RU" dirty="0"/>
              <a:t>ИММАНУИЛ КАНТ </a:t>
            </a:r>
          </a:p>
        </p:txBody>
      </p:sp>
    </p:spTree>
    <p:extLst>
      <p:ext uri="{BB962C8B-B14F-4D97-AF65-F5344CB8AC3E}">
        <p14:creationId xmlns:p14="http://schemas.microsoft.com/office/powerpoint/2010/main" val="403570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146412"/>
            <a:ext cx="10058400" cy="4888628"/>
          </a:xfrm>
        </p:spPr>
        <p:txBody>
          <a:bodyPr>
            <a:normAutofit/>
          </a:bodyPr>
          <a:lstStyle/>
          <a:p>
            <a:r>
              <a:rPr lang="ru-RU" sz="2000" b="1" dirty="0"/>
              <a:t>Искусство</a:t>
            </a:r>
            <a:r>
              <a:rPr lang="ru-RU" sz="2000" dirty="0"/>
              <a:t> Кант определяет через сравнение с природой, наукой и ремеслом. </a:t>
            </a:r>
            <a:r>
              <a:rPr lang="ru-RU" sz="2000" dirty="0" smtClean="0"/>
              <a:t>От </a:t>
            </a:r>
            <a:r>
              <a:rPr lang="ru-RU" sz="2000" dirty="0"/>
              <a:t>природы искусство отличается тем, что это произведение человека. </a:t>
            </a:r>
            <a:r>
              <a:rPr lang="ru-RU" sz="2000" dirty="0" smtClean="0"/>
              <a:t>От </a:t>
            </a:r>
            <a:r>
              <a:rPr lang="ru-RU" sz="2000" dirty="0"/>
              <a:t>науки искусство отличается подобно тому, как умение от </a:t>
            </a:r>
            <a:r>
              <a:rPr lang="ru-RU" sz="2000" dirty="0" smtClean="0"/>
              <a:t>знания. </a:t>
            </a:r>
          </a:p>
          <a:p>
            <a:r>
              <a:rPr lang="ru-RU" sz="2000" dirty="0" smtClean="0"/>
              <a:t>Искусство </a:t>
            </a:r>
            <a:r>
              <a:rPr lang="ru-RU" sz="2000" dirty="0"/>
              <a:t>Кант делит на приятные и изящные. Целью первых является приятное, целью вторых – прекрасное. Мерилом удовольствия в первом случае являются только ощущения, во втором </a:t>
            </a:r>
            <a:r>
              <a:rPr lang="ru-RU" sz="2000" dirty="0" smtClean="0"/>
              <a:t>– суждение </a:t>
            </a:r>
            <a:r>
              <a:rPr lang="ru-RU" sz="2000" dirty="0"/>
              <a:t>вкуса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Большое значение Кант уделяет проблеме </a:t>
            </a:r>
            <a:r>
              <a:rPr lang="ru-RU" sz="2000" b="1" dirty="0"/>
              <a:t>художественного творчества</a:t>
            </a:r>
            <a:r>
              <a:rPr lang="ru-RU" sz="2000" dirty="0"/>
              <a:t>. Для этого он использует термин «гений». В философии Канта этот термин имеет специфическое значение. Так называется особенный врожденный талант человека, благодаря которому он может создавать произведения искусства. Так как Кант считает искусство важным средством проникновения в мир сверхчувственного, то он защищает свободу художественного творчества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8427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Философия Канта, несомненно, оказала благотворное влияние на последующее развитие философии, в первую очередь – немецкой классической философии. Крайне плодотворной оказалась обнаруженная Кантом связь философии с современной наукой, стремление осознать формы и методы теоретического мышления в рамках логики и теории познания, исследовать познавательную роль философских категорий, раскрыть диалектическую противоречивость разума. Несомненной его заслугой является высокая оценка нравственного долга, взгляд на эстетику как раздел философии, снимающий противоречие между теоретическим и практическим разумом, указание путей изживания войн как средства решения конфликтов между государствами.</a:t>
            </a:r>
          </a:p>
        </p:txBody>
      </p:sp>
    </p:spTree>
    <p:extLst>
      <p:ext uri="{BB962C8B-B14F-4D97-AF65-F5344CB8AC3E}">
        <p14:creationId xmlns:p14="http://schemas.microsoft.com/office/powerpoint/2010/main" val="386569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098077"/>
            <a:ext cx="5606955" cy="4936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err="1"/>
              <a:t>Иммануил</a:t>
            </a:r>
            <a:r>
              <a:rPr lang="ru-RU" sz="2400" dirty="0"/>
              <a:t> Кант является родоначальником немецкого классического идеализма. Всю свою жизнь он прожил в г. Кёнигсберге (Восточная Пруссия, ныне г. Калининград Российской Федерации), долгие годы преподавал в местном университете. Круг его научных интересов не ограничивался сугубо философскими проблемами. Он проявил себя и как незаурядный ученый-естествоиспытатель.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7373" y="1098077"/>
            <a:ext cx="3421079" cy="447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4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227149"/>
          </a:xfrm>
        </p:spPr>
        <p:txBody>
          <a:bodyPr/>
          <a:lstStyle/>
          <a:p>
            <a:r>
              <a:rPr lang="ru-RU" dirty="0" smtClean="0"/>
              <a:t>Научная деятельность Канта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1569" y="1869743"/>
            <a:ext cx="10713493" cy="4435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900" dirty="0"/>
              <a:t>Кант прошёл в своём философском развитии два этапа: «докритический» и «критический». </a:t>
            </a:r>
            <a:endParaRPr lang="ru-RU" sz="1900" dirty="0" smtClean="0"/>
          </a:p>
          <a:p>
            <a:pPr marL="0" indent="0">
              <a:buNone/>
            </a:pPr>
            <a:r>
              <a:rPr lang="ru-RU" sz="1900" u="sng" dirty="0" smtClean="0"/>
              <a:t>I </a:t>
            </a:r>
            <a:r>
              <a:rPr lang="ru-RU" sz="1900" u="sng" dirty="0"/>
              <a:t>этап (до 1770 года)</a:t>
            </a:r>
            <a:r>
              <a:rPr lang="ru-RU" sz="1900" dirty="0"/>
              <a:t> </a:t>
            </a:r>
            <a:r>
              <a:rPr lang="ru-RU" sz="1900" dirty="0" smtClean="0"/>
              <a:t>— в </a:t>
            </a:r>
            <a:r>
              <a:rPr lang="ru-RU" sz="1900" dirty="0"/>
              <a:t>этот период философ занимался естественнонаучными проблемами</a:t>
            </a:r>
            <a:r>
              <a:rPr lang="ru-RU" sz="1900" dirty="0" smtClean="0"/>
              <a:t>:</a:t>
            </a:r>
            <a:endParaRPr lang="ru-RU" sz="1900" dirty="0"/>
          </a:p>
          <a:p>
            <a:r>
              <a:rPr lang="ru-RU" sz="1900" dirty="0"/>
              <a:t>разработал космогоническую гипотезу происхождения Солнечной системы из гигантской первоначальной газовой туманности («Всеобщая естественная история и теория неба», 1755 год);</a:t>
            </a:r>
          </a:p>
          <a:p>
            <a:r>
              <a:rPr lang="ru-RU" sz="1900" dirty="0"/>
              <a:t>наметил идею генеалогической классификации животного мира, то есть распределения различных классов животных по порядку их возможного происхождения;</a:t>
            </a:r>
          </a:p>
          <a:p>
            <a:r>
              <a:rPr lang="ru-RU" sz="1900" dirty="0"/>
              <a:t>выдвинул идею естественного происхождения человеческих рас;</a:t>
            </a:r>
          </a:p>
          <a:p>
            <a:r>
              <a:rPr lang="ru-RU" sz="1900" dirty="0"/>
              <a:t>изучал роль приливов и отливов на нашей планете.</a:t>
            </a:r>
          </a:p>
          <a:p>
            <a:pPr marL="0" indent="0">
              <a:buNone/>
            </a:pPr>
            <a:r>
              <a:rPr lang="ru-RU" sz="1900" u="sng" dirty="0"/>
              <a:t>II этап (начинается с 1770 или с 1780-х годов) </a:t>
            </a:r>
            <a:r>
              <a:rPr lang="ru-RU" sz="1900" dirty="0"/>
              <a:t>— занимается вопросами гносеологии (процессом познания), размышляет над метафизическими (общефилософскими) проблемами бытия, познания, человека, нравственности, государства и права, эстетики.</a:t>
            </a:r>
          </a:p>
        </p:txBody>
      </p:sp>
    </p:spTree>
    <p:extLst>
      <p:ext uri="{BB962C8B-B14F-4D97-AF65-F5344CB8AC3E}">
        <p14:creationId xmlns:p14="http://schemas.microsoft.com/office/powerpoint/2010/main" val="104651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38393"/>
          </a:xfrm>
        </p:spPr>
        <p:txBody>
          <a:bodyPr/>
          <a:lstStyle/>
          <a:p>
            <a:r>
              <a:rPr lang="ru-RU" dirty="0"/>
              <a:t>Теория познания Канта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799" y="1580987"/>
            <a:ext cx="10260842" cy="6414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000" dirty="0"/>
              <a:t>Дадим определение основных терминов, которые используются Кантом и фактически им были впервые введены.</a:t>
            </a:r>
          </a:p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64321" y="2556046"/>
            <a:ext cx="50633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 smtClean="0"/>
              <a:t>Априорное знание </a:t>
            </a:r>
            <a:r>
              <a:rPr lang="ru-RU" sz="2000" dirty="0" smtClean="0"/>
              <a:t>- совокупность суждений, которые, в отличие от апостериорных, не зависят от опыта.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66799" y="2556046"/>
            <a:ext cx="48586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 smtClean="0"/>
              <a:t>Апостериорное знание </a:t>
            </a:r>
            <a:r>
              <a:rPr lang="ru-RU" sz="2000" dirty="0" smtClean="0"/>
              <a:t>- совокупность суждений, каждое из которых зависит от опыта.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66799" y="4923513"/>
            <a:ext cx="48586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Аналитические суждения не могут ничего прибавить нового в нашем знании, так как предикат в таких суждениях составляет часть содержания субъекта. 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64321" y="4920988"/>
            <a:ext cx="48608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Синтетические суждения способны давать новое знание, нести новую информацию.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66799" y="3855945"/>
            <a:ext cx="102676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Большое значение в теории познания Канта приобретает различение аналитических и синтетических суждений. </a:t>
            </a:r>
            <a:endParaRPr lang="ru-RU" sz="2000" dirty="0"/>
          </a:p>
        </p:txBody>
      </p:sp>
      <p:cxnSp>
        <p:nvCxnSpPr>
          <p:cNvPr id="11" name="Прямая со стрелкой 10"/>
          <p:cNvCxnSpPr>
            <a:stCxn id="3" idx="2"/>
          </p:cNvCxnSpPr>
          <p:nvPr/>
        </p:nvCxnSpPr>
        <p:spPr>
          <a:xfrm flipH="1">
            <a:off x="5008728" y="2222431"/>
            <a:ext cx="1188492" cy="333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3" idx="2"/>
          </p:cNvCxnSpPr>
          <p:nvPr/>
        </p:nvCxnSpPr>
        <p:spPr>
          <a:xfrm>
            <a:off x="6197220" y="2222431"/>
            <a:ext cx="1145276" cy="333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125337" y="4299045"/>
            <a:ext cx="0" cy="446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8795981" y="4299045"/>
            <a:ext cx="1" cy="446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Этика Канта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Учение Канта о нравственности изложено в работе «Критика практического разума» (1788), а также в его труде, вышедшем в 1797 году, «Метафизика нравов», где кантовская этическая концепция предстает в более строгом и завершенном виде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Смысл кантовской философии состоит в том, что Кант ищет четкие аргументы для обоснования научного знания, философии, построения разумной жизни человека. </a:t>
            </a:r>
          </a:p>
        </p:txBody>
      </p:sp>
    </p:spTree>
    <p:extLst>
      <p:ext uri="{BB962C8B-B14F-4D97-AF65-F5344CB8AC3E}">
        <p14:creationId xmlns:p14="http://schemas.microsoft.com/office/powerpoint/2010/main" val="265207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Категорический императив как нравственный закон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2281615"/>
            <a:ext cx="10058400" cy="5308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/>
              <a:t>Императив – это объективный принцип поведения, нравственный закон, значимый для всех.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66800" y="3079934"/>
            <a:ext cx="482903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 smtClean="0"/>
              <a:t>Гипотетический </a:t>
            </a:r>
            <a:r>
              <a:rPr lang="ru-RU" sz="2000" u="sng" dirty="0" smtClean="0"/>
              <a:t>императив</a:t>
            </a:r>
            <a:r>
              <a:rPr lang="ru-RU" u="sng" dirty="0" smtClean="0"/>
              <a:t> </a:t>
            </a:r>
            <a:r>
              <a:rPr lang="ru-RU" dirty="0" smtClean="0"/>
              <a:t>определяет волю при условии наличия определенных целей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82687" y="3079934"/>
            <a:ext cx="464251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К</a:t>
            </a:r>
            <a:r>
              <a:rPr lang="ru-RU" sz="2000" u="sng" dirty="0" smtClean="0"/>
              <a:t>атегорический императив </a:t>
            </a:r>
            <a:r>
              <a:rPr lang="ru-RU" sz="2000" dirty="0" smtClean="0"/>
              <a:t>– это объективный, всеобщий, безусловный, необходимый моральный закон, и исполнять его – долг каждого без исключения человека.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66800" y="5316773"/>
            <a:ext cx="10058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Поступать в соответствии с этими законами – долг человека и гарантия моральности его поступков. </a:t>
            </a:r>
            <a:endParaRPr lang="ru-RU" sz="2000" dirty="0"/>
          </a:p>
        </p:txBody>
      </p:sp>
      <p:cxnSp>
        <p:nvCxnSpPr>
          <p:cNvPr id="9" name="Прямая со стрелкой 8"/>
          <p:cNvCxnSpPr>
            <a:endCxn id="4" idx="0"/>
          </p:cNvCxnSpPr>
          <p:nvPr/>
        </p:nvCxnSpPr>
        <p:spPr>
          <a:xfrm>
            <a:off x="3481316" y="2674961"/>
            <a:ext cx="1" cy="404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8792568" y="2674961"/>
            <a:ext cx="1" cy="404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11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66800" y="900752"/>
            <a:ext cx="10058400" cy="513428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dirty="0"/>
              <a:t>В учении о нравственности Кант</a:t>
            </a:r>
            <a:r>
              <a:rPr lang="ru-RU" sz="2400" dirty="0" smtClean="0"/>
              <a:t>:</a:t>
            </a:r>
            <a:endParaRPr lang="ru-RU" sz="2400" dirty="0"/>
          </a:p>
          <a:p>
            <a:pPr>
              <a:lnSpc>
                <a:spcPct val="150000"/>
              </a:lnSpc>
            </a:pPr>
            <a:r>
              <a:rPr lang="ru-RU" sz="2100" dirty="0" smtClean="0"/>
              <a:t>создал </a:t>
            </a:r>
            <a:r>
              <a:rPr lang="ru-RU" sz="2100" dirty="0"/>
              <a:t>глубокую, интереснейшую этическую теорию на основе научного обобщения и уважения к моральному сознанию</a:t>
            </a:r>
          </a:p>
          <a:p>
            <a:r>
              <a:rPr lang="ru-RU" sz="2100" dirty="0" smtClean="0"/>
              <a:t>обосновал </a:t>
            </a:r>
            <a:r>
              <a:rPr lang="ru-RU" sz="2100" dirty="0"/>
              <a:t>тезис об автономии нравственности, которая самоценна сама для себя и является законом, а не выводится из внешних по отношению к ней принципов</a:t>
            </a:r>
          </a:p>
          <a:p>
            <a:r>
              <a:rPr lang="ru-RU" sz="2100" dirty="0" smtClean="0"/>
              <a:t>предложил </a:t>
            </a:r>
            <a:r>
              <a:rPr lang="ru-RU" sz="2100" dirty="0"/>
              <a:t>теоретическую основу для организации разумной жизни человека, сформулировав нравственный закон, обязательный для исполнения каждым разумным существом</a:t>
            </a:r>
          </a:p>
          <a:p>
            <a:r>
              <a:rPr lang="ru-RU" sz="2100" dirty="0" smtClean="0"/>
              <a:t>обосновывал </a:t>
            </a:r>
            <a:r>
              <a:rPr lang="ru-RU" sz="2100" dirty="0"/>
              <a:t>по-новому принцип </a:t>
            </a:r>
            <a:r>
              <a:rPr lang="ru-RU" sz="2100" dirty="0" err="1"/>
              <a:t>самоценности</a:t>
            </a:r>
            <a:r>
              <a:rPr lang="ru-RU" sz="2100" dirty="0"/>
              <a:t> каждой личности, которая ни при каких условиях не может быть средством для достижения каких бы то ни было целей</a:t>
            </a:r>
          </a:p>
          <a:p>
            <a:r>
              <a:rPr lang="ru-RU" sz="2100" dirty="0" smtClean="0"/>
              <a:t>подчеркнул </a:t>
            </a:r>
            <a:r>
              <a:rPr lang="ru-RU" sz="2100" dirty="0"/>
              <a:t>важность взаимосвязи нравственности и научного знания на основе единства практического и теоретического </a:t>
            </a:r>
            <a:r>
              <a:rPr lang="ru-RU" sz="2100" dirty="0" smtClean="0"/>
              <a:t>разума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108743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Социально-политические взгляды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182880">
              <a:spcBef>
                <a:spcPts val="0"/>
              </a:spcBef>
              <a:spcAft>
                <a:spcPts val="1200"/>
              </a:spcAft>
            </a:pPr>
            <a:r>
              <a:rPr lang="ru-RU" sz="2000" dirty="0"/>
              <a:t>В своих социально-политических взглядах Кант выступает как осторожный оптимист, считая, что общество через нравственное совершенствование людей неизбежно будет двигаться к своему идеальному состоянию – миру без войн и потрясений</a:t>
            </a:r>
            <a:r>
              <a:rPr lang="ru-RU" sz="2000" dirty="0" smtClean="0"/>
              <a:t>.</a:t>
            </a:r>
            <a:endParaRPr lang="ru-RU" sz="2000" dirty="0"/>
          </a:p>
          <a:p>
            <a:pPr indent="182880">
              <a:spcBef>
                <a:spcPts val="0"/>
              </a:spcBef>
              <a:spcAft>
                <a:spcPts val="1200"/>
              </a:spcAft>
            </a:pPr>
            <a:r>
              <a:rPr lang="ru-RU" sz="2000" dirty="0"/>
              <a:t>Все творчество Канта посвящено обоснованию того, как каждый человек, общество, мир могут стать лучше, разумнее и человечнее. Идея нравственности пронизывает все виды духовной деятельности человека: науку, философию, искусство, религию. Величайший оптимизм излучает уверенность Канта в том, что мир может стать тем лучше, чем более разумным и нравственным будет каждый человек на земле, независимо от рода его занятий.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4281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90672"/>
          </a:xfrm>
        </p:spPr>
        <p:txBody>
          <a:bodyPr/>
          <a:lstStyle/>
          <a:p>
            <a:r>
              <a:rPr lang="ru-RU" dirty="0"/>
              <a:t>Эстетика Канта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883391"/>
            <a:ext cx="10058400" cy="4151649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 </a:t>
            </a:r>
            <a:r>
              <a:rPr lang="ru-RU" sz="2000" dirty="0"/>
              <a:t>эстетике Кант приходит, пытаясь разрешить противоречие в своем философском учении между миром природы и миром </a:t>
            </a:r>
            <a:r>
              <a:rPr lang="ru-RU" sz="2000" dirty="0" smtClean="0"/>
              <a:t>свободы.</a:t>
            </a:r>
          </a:p>
          <a:p>
            <a:r>
              <a:rPr lang="ru-RU" sz="2000" dirty="0"/>
              <a:t>Основной проблемой эстетики является вопрос о том, что такое прекрасное (под прекрасным обычно понимают высшую форму красоты). Философы до Канта определяли прекрасное как свойство объекта восприятия, Кант приходит к определению этой категории через критический анализ способности восприятия прекрасного, или способности суждения вкуса. </a:t>
            </a:r>
            <a:endParaRPr lang="ru-RU" sz="2000" dirty="0" smtClean="0"/>
          </a:p>
          <a:p>
            <a:r>
              <a:rPr lang="ru-RU" sz="2000" dirty="0"/>
              <a:t>Кант подчеркивает чувственный, субъективный и личный характер оценки прекрасного, но главной задачей его критики является обнаружение всеобщего, то есть, априорного критерия такой оценки.</a:t>
            </a:r>
          </a:p>
        </p:txBody>
      </p:sp>
    </p:spTree>
    <p:extLst>
      <p:ext uri="{BB962C8B-B14F-4D97-AF65-F5344CB8AC3E}">
        <p14:creationId xmlns:p14="http://schemas.microsoft.com/office/powerpoint/2010/main" val="232476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101</TotalTime>
  <Words>942</Words>
  <Application>Microsoft Office PowerPoint</Application>
  <PresentationFormat>Широкоэкранный</PresentationFormat>
  <Paragraphs>43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Garamond</vt:lpstr>
      <vt:lpstr>Savon</vt:lpstr>
      <vt:lpstr>ИММАНУИЛ КАНТ </vt:lpstr>
      <vt:lpstr>Презентация PowerPoint</vt:lpstr>
      <vt:lpstr>Научная деятельность Канта</vt:lpstr>
      <vt:lpstr>Теория познания Канта</vt:lpstr>
      <vt:lpstr>Этика Канта</vt:lpstr>
      <vt:lpstr>Категорический императив как нравственный закон</vt:lpstr>
      <vt:lpstr>Презентация PowerPoint</vt:lpstr>
      <vt:lpstr>Социально-политические взгляды</vt:lpstr>
      <vt:lpstr>Эстетика Канта</vt:lpstr>
      <vt:lpstr>Презентация PowerPoint</vt:lpstr>
      <vt:lpstr>Заключение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ИММАНУИЛ КАНТ</dc:title>
  <dc:creator>Екатерина Кветинская</dc:creator>
  <cp:lastModifiedBy>Екатерина Кветинская</cp:lastModifiedBy>
  <cp:revision>11</cp:revision>
  <dcterms:created xsi:type="dcterms:W3CDTF">2016-12-22T17:37:29Z</dcterms:created>
  <dcterms:modified xsi:type="dcterms:W3CDTF">2016-12-22T19:19:09Z</dcterms:modified>
</cp:coreProperties>
</file>