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95" r:id="rId2"/>
    <p:sldId id="296" r:id="rId3"/>
    <p:sldId id="297" r:id="rId4"/>
    <p:sldId id="300" r:id="rId5"/>
    <p:sldId id="301" r:id="rId6"/>
    <p:sldId id="302" r:id="rId7"/>
    <p:sldId id="303" r:id="rId8"/>
    <p:sldId id="304" r:id="rId9"/>
    <p:sldId id="298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99" r:id="rId24"/>
    <p:sldId id="318" r:id="rId25"/>
    <p:sldId id="319" r:id="rId26"/>
    <p:sldId id="320" r:id="rId27"/>
    <p:sldId id="322" r:id="rId28"/>
    <p:sldId id="321" r:id="rId29"/>
  </p:sldIdLst>
  <p:sldSz cx="9144000" cy="5143500" type="screen16x9"/>
  <p:notesSz cx="6858000" cy="9144000"/>
  <p:embeddedFontLst>
    <p:embeddedFont>
      <p:font typeface="Arvo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boto Condensed" panose="020B0604020202020204" charset="0"/>
      <p:regular r:id="rId39"/>
      <p:bold r:id="rId40"/>
      <p:italic r:id="rId41"/>
      <p:boldItalic r:id="rId42"/>
    </p:embeddedFont>
    <p:embeddedFont>
      <p:font typeface="Roboto Condensed Light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404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49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922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82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debaa7b3a2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debaa7b3a2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935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984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37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414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677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34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691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281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566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634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391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306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160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164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801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87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7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34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77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09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87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883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06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government.ru/media/files/uQZdLRrkPLAdEVdaBsQrk505szCcL4P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docs/all/150261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://www.kremlin.ru/acts/bank/45726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4;&#1086;&#1103;%20&#1080;&#1075;&#1088;&#1072;%20&#1060;&#1080;&#1085;&#1072;&#1085;&#1089;&#1086;&#1074;&#1072;&#1103;%20&#1075;&#1088;&#1072;&#1084;&#1086;&#1090;&#1085;&#1086;&#1089;&#1090;&#1100;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hyperlink" Target="https://tass.ru/obschestvo/19881641" TargetMode="External"/><Relationship Id="rId4" Type="http://schemas.openxmlformats.org/officeDocument/2006/relationships/hyperlink" Target="https://rg.ru/2023/09/28/kravcov-odnoj-iz-tem-novogo-uchebnika-po-obshchestvoznaniiu-stanet-finansovaia-gramotnost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konfop.ru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cbr.r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infin.gov.ru/" TargetMode="External"/><Relationship Id="rId5" Type="http://schemas.openxmlformats.org/officeDocument/2006/relationships/hyperlink" Target="https://vashifinancy.ru/child/" TargetMode="External"/><Relationship Id="rId10" Type="http://schemas.openxmlformats.org/officeDocument/2006/relationships/hyperlink" Target="https://vk.com/wall13923037_997" TargetMode="External"/><Relationship Id="rId4" Type="http://schemas.openxmlformats.org/officeDocument/2006/relationships/hyperlink" Target="https://fmc.hse.ru/" TargetMode="External"/><Relationship Id="rId9" Type="http://schemas.openxmlformats.org/officeDocument/2006/relationships/hyperlink" Target="http://&#1092;&#1080;&#1085;&#1075;&#1088;&#1072;&#1084;&#1086;&#1090;&#1085;&#1086;&#1089;&#1090;&#1100;&#1074;&#1096;&#1082;&#1086;&#1083;&#1077;.&#1088;&#1092;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80682" y="1090750"/>
            <a:ext cx="6966294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600" dirty="0"/>
              <a:t>Формирование финансовой грамотности на уроках обществознания в 6-11 классах в соответствии с обновлёнными ФГОС ООО, ФГОС СОО</a:t>
            </a:r>
            <a:endParaRPr sz="3600" dirty="0"/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BF5492E4-C9C8-4610-8769-B3F131929937}"/>
              </a:ext>
            </a:extLst>
          </p:cNvPr>
          <p:cNvSpPr txBox="1">
            <a:spLocks/>
          </p:cNvSpPr>
          <p:nvPr/>
        </p:nvSpPr>
        <p:spPr>
          <a:xfrm>
            <a:off x="5693664" y="3364992"/>
            <a:ext cx="3450336" cy="1773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FF9900"/>
                </a:solidFill>
              </a:rPr>
              <a:t>Никитина Ольга Сергеевна</a:t>
            </a:r>
            <a:endParaRPr lang="en-US" sz="2000" dirty="0">
              <a:solidFill>
                <a:srgbClr val="FF9900"/>
              </a:solidFill>
            </a:endParaRPr>
          </a:p>
          <a:p>
            <a:r>
              <a:rPr lang="ru-RU" sz="2000" dirty="0">
                <a:solidFill>
                  <a:srgbClr val="FF9900"/>
                </a:solidFill>
              </a:rPr>
              <a:t>к.ф.н., доцент ЦРПМ</a:t>
            </a:r>
          </a:p>
          <a:p>
            <a:endParaRPr lang="ru-RU" sz="2000" dirty="0">
              <a:solidFill>
                <a:srgbClr val="FF9900"/>
              </a:solidFill>
            </a:endParaRPr>
          </a:p>
          <a:p>
            <a:r>
              <a:rPr lang="ru-RU" sz="2000" dirty="0"/>
              <a:t>8 (3822) 90 20 53</a:t>
            </a:r>
          </a:p>
          <a:p>
            <a:r>
              <a:rPr lang="en-US" sz="2000" dirty="0"/>
              <a:t>osn@toipkro.ru</a:t>
            </a:r>
            <a:r>
              <a:rPr lang="ru-RU" sz="2000" dirty="0"/>
              <a:t> 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8687E-C59B-4280-BA8E-7734F7DAD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32" y="169842"/>
            <a:ext cx="895263" cy="69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Содержание финансовой грамотности представляет собой</a:t>
            </a:r>
            <a:endParaRPr dirty="0"/>
          </a:p>
        </p:txBody>
      </p:sp>
      <p:sp>
        <p:nvSpPr>
          <p:cNvPr id="542" name="Google Shape;542;p35"/>
          <p:cNvSpPr txBox="1">
            <a:spLocks noGrp="1"/>
          </p:cNvSpPr>
          <p:nvPr>
            <p:ph type="body" idx="1"/>
          </p:nvPr>
        </p:nvSpPr>
        <p:spPr>
          <a:xfrm>
            <a:off x="134112" y="1327350"/>
            <a:ext cx="8595359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dirty="0"/>
              <a:t>комбинацию осведомленности, навыков, установок и поведения, которые необходимы для принятия правильных финансовых решений и, в конечном счете, для достижения финансового благополучия</a:t>
            </a:r>
            <a:r>
              <a:rPr lang="en" sz="1800" dirty="0"/>
              <a:t>:</a:t>
            </a:r>
            <a:r>
              <a:rPr lang="ru-RU" sz="1800" dirty="0"/>
              <a:t> знания + навыки + установки людей в области финансов.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ru-RU" sz="1800" b="1" dirty="0"/>
              <a:t>Государство</a:t>
            </a:r>
            <a:r>
              <a:rPr lang="en" sz="1800" dirty="0"/>
              <a:t>: </a:t>
            </a:r>
            <a:r>
              <a:rPr lang="ru-RU" sz="1800" dirty="0"/>
              <a:t>повышение финансовой грамотности населения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ru-RU" sz="1800" b="1" dirty="0"/>
              <a:t>Школа</a:t>
            </a:r>
            <a:r>
              <a:rPr lang="en" sz="1800" dirty="0"/>
              <a:t>: </a:t>
            </a:r>
            <a:r>
              <a:rPr lang="ru-RU" sz="1800" dirty="0"/>
              <a:t>формирование финансовой грамотности школьников</a:t>
            </a:r>
            <a:endParaRPr sz="18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9800"/>
                </a:solidFill>
              </a:rPr>
              <a:t>Финансовая грамотность может быть определена как совокупность знаний, умений установок в финансовой сфере и личностных социально-психологических характеристик, сформированность которых определяет способность и готовность человека продуктивно выполнять различные социально-экономические роли: домохозяина, инвестора, заёмщика, налогоплательщика и т.д.</a:t>
            </a:r>
            <a:endParaRPr sz="1800" b="1" dirty="0">
              <a:solidFill>
                <a:srgbClr val="FF9800"/>
              </a:solidFill>
            </a:endParaRPr>
          </a:p>
        </p:txBody>
      </p:sp>
      <p:sp>
        <p:nvSpPr>
          <p:cNvPr id="543" name="Google Shape;543;p35"/>
          <p:cNvSpPr txBox="1"/>
          <p:nvPr/>
        </p:nvSpPr>
        <p:spPr>
          <a:xfrm>
            <a:off x="134111" y="4518879"/>
            <a:ext cx="6858359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i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Финансовая грамотность определяет уровень финансовых взаимоотношений  учащегося с обществом и является составной частью процесса социализации школьника</a:t>
            </a:r>
            <a:endParaRPr i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121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38600" y="1336811"/>
            <a:ext cx="3750405" cy="3743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/>
              <a:t>Базовая часть =</a:t>
            </a:r>
            <a:endParaRPr sz="1600" b="1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формирование функциональной финансовой грамотности в следующих областях: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взаимодействие с финансовыми рынками и организациями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краткосрочное финансовое планирование (повседневное поведение)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долгосрочное финансовое планирование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личная ответственность при принятии финансовых решений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страхование и управление рисками</a:t>
            </a:r>
            <a:endParaRPr sz="1600" dirty="0"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Структура финансовой грамотности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3789005" y="1336811"/>
            <a:ext cx="5316395" cy="3743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6000" b="1" dirty="0"/>
              <a:t>Специфическая часть =</a:t>
            </a:r>
            <a:endParaRPr sz="6000" b="1" dirty="0"/>
          </a:p>
          <a:p>
            <a:pPr marL="101600" indent="0">
              <a:buNone/>
            </a:pPr>
            <a:r>
              <a:rPr lang="ru-RU" sz="5600" dirty="0"/>
              <a:t>совершенствование личностных и социально значимых качеств: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/>
              <a:t>планирование карьеры как средства формирования личного финансового потенциала (работник)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/>
              <a:t>кредиты и управление долгами (заёмщик)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/>
              <a:t>разработка диверсифицированной инвестиционной стратегии, соответствующей личным целям (инвестор)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/>
              <a:t>Рассмотрение финансовой грамотности как одной из ключевых компетентностей требует включения её в структуру и содержание межпредметных и предметных компетенций общего образования, которые могут реализоваться в модулях финансового содержания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/>
              <a:t>коммуникативная компетенция (владение специфическим финансовым языком)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/>
              <a:t>информационная компетенция (владение специфическими финансовыми знаниями)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/>
              <a:t>социально-гражданская компетенция (практические навыки финансового поведения)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75D527-06ED-4C9E-8885-9C2731E1F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946" y="57109"/>
            <a:ext cx="1417715" cy="13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Стратегия формирования </a:t>
            </a:r>
            <a:br>
              <a:rPr lang="ru-RU" dirty="0"/>
            </a:br>
            <a:r>
              <a:rPr lang="ru-RU" dirty="0"/>
              <a:t>финансовой грамотности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38600" y="1327350"/>
            <a:ext cx="6908275" cy="362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Первый масштабный документ в сфере финансовой грамотности был принят в Российской Федерации 25 сентября 2017 года. Этот документ – «Стратегия повышения финансовой грамотности населения». Он был рассчитан до 2023 года (включительно) и нацелен на увеличение численности финансово образованных граждан.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Принятие «Стратегии» обеспечило координацию и системное партнерство между всеми заинтересованными участниками – Минфином России, Банком России, региональными властями, бизнес-сообществом, педагогическим сообществом.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hlinkClick r:id="rId3"/>
            <a:extLst>
              <a:ext uri="{FF2B5EF4-FFF2-40B4-BE49-F238E27FC236}">
                <a16:creationId xmlns:a16="http://schemas.microsoft.com/office/drawing/2014/main" id="{9663830F-94D5-43EF-9E3B-0796F84C3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894" y="1921764"/>
            <a:ext cx="17145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723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Стратегия формирования </a:t>
            </a:r>
            <a:br>
              <a:rPr lang="ru-RU" dirty="0"/>
            </a:br>
            <a:r>
              <a:rPr lang="ru-RU" dirty="0"/>
              <a:t>финансовой грамотности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38600" y="1327350"/>
            <a:ext cx="6908275" cy="362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24 октября 2023 года был принят следующий документ – </a:t>
            </a:r>
            <a:r>
              <a:rPr lang="ru-RU" b="1" dirty="0"/>
              <a:t>Стратегия повышения финансовой грамотности и формирование финансовой культуры</a:t>
            </a:r>
            <a:r>
              <a:rPr lang="ru-RU" dirty="0"/>
              <a:t> до 2030 года.</a:t>
            </a:r>
          </a:p>
          <a:p>
            <a:pPr lvl="0">
              <a:spcBef>
                <a:spcPts val="0"/>
              </a:spcBef>
            </a:pPr>
            <a:r>
              <a:rPr lang="ru-RU" dirty="0"/>
              <a:t>Стратегия призвана способствовать достижению национальных целей развития РФ, определенных </a:t>
            </a:r>
            <a:r>
              <a:rPr lang="ru-RU" b="1" dirty="0"/>
              <a:t>Указом Президента </a:t>
            </a:r>
            <a:r>
              <a:rPr lang="ru-RU" dirty="0"/>
              <a:t>РФ от 21 июля 2020 года.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hlinkClick r:id="rId3"/>
            <a:extLst>
              <a:ext uri="{FF2B5EF4-FFF2-40B4-BE49-F238E27FC236}">
                <a16:creationId xmlns:a16="http://schemas.microsoft.com/office/drawing/2014/main" id="{EF9A5C2F-D189-4081-9402-EC26474FB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773" y="1158775"/>
            <a:ext cx="1562100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rId5"/>
            <a:extLst>
              <a:ext uri="{FF2B5EF4-FFF2-40B4-BE49-F238E27FC236}">
                <a16:creationId xmlns:a16="http://schemas.microsoft.com/office/drawing/2014/main" id="{5E99EBB9-9CDB-47D4-8B95-2971E6DDC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000" y="2962286"/>
            <a:ext cx="1319609" cy="14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Эффективные методы формирования финансовой грамотности школьников *</a:t>
            </a:r>
            <a:endParaRPr dirty="0"/>
          </a:p>
        </p:txBody>
      </p:sp>
      <p:sp>
        <p:nvSpPr>
          <p:cNvPr id="608" name="Google Shape;608;p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09" name="Google Shape;609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1" name="Google Shape;611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612" name="Google Shape;612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14" name="Google Shape;614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615" name="Google Shape;615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17" name="Google Shape;617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618" name="Google Shape;618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20" name="Google Shape;620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21" name="Google Shape;621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23" name="Google Shape;623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624" name="Google Shape;624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25" name="Google Shape;625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26" name="Google Shape;626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627" name="Google Shape;627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28" name="Google Shape;628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629" name="Google Shape;629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Матрица идей</a:t>
            </a:r>
            <a:endParaRPr sz="900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0" name="Google Shape;630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Аналогия</a:t>
            </a:r>
            <a:endParaRPr sz="900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1" name="Google Shape;631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Мозговой штурм</a:t>
            </a:r>
            <a:endParaRPr sz="900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2" name="Google Shape;632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Вживание в роль</a:t>
            </a:r>
            <a:endParaRPr sz="900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3" name="Google Shape;633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Ассоциации</a:t>
            </a:r>
            <a:endParaRPr sz="900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4" name="Google Shape;634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Синектика</a:t>
            </a:r>
            <a:endParaRPr sz="900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5" name="Google Shape;635;p38"/>
          <p:cNvSpPr/>
          <p:nvPr/>
        </p:nvSpPr>
        <p:spPr>
          <a:xfrm>
            <a:off x="315223" y="623918"/>
            <a:ext cx="303511" cy="30351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25CAA4-1D28-4F51-9965-E56BE0E2F4B5}"/>
              </a:ext>
            </a:extLst>
          </p:cNvPr>
          <p:cNvSpPr/>
          <p:nvPr/>
        </p:nvSpPr>
        <p:spPr>
          <a:xfrm>
            <a:off x="1695973" y="4792634"/>
            <a:ext cx="4036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 </a:t>
            </a:r>
            <a:r>
              <a:rPr lang="ru-RU" i="1" dirty="0"/>
              <a:t>помимо классических: беседа и объяснение</a:t>
            </a:r>
          </a:p>
        </p:txBody>
      </p:sp>
    </p:spTree>
    <p:extLst>
      <p:ext uri="{BB962C8B-B14F-4D97-AF65-F5344CB8AC3E}">
        <p14:creationId xmlns:p14="http://schemas.microsoft.com/office/powerpoint/2010/main" val="223942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Матрица идей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82216" y="1327350"/>
            <a:ext cx="7335784" cy="3816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Методика матрицы идей– это разработка различных вариантов решений на основе нескольких независимых переменных.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Обычно создание социального проекта зависит от сложности и первоочередности поставленных задач, от сроков, в пределах которых требуется осуществить замысел, а также от материальных, трудовых и финансовых ресурсов.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Просчитывая варианты из этих переменных, можно определить наиболее эффективный путь реализации проекта в заданных условиях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dirty="0"/>
              <a:t>Этот важный приём применяется, как правило, при ограниченных возможностях.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DDFB6-1BDE-4117-87F5-C886DD6D8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266" y="0"/>
            <a:ext cx="1681734" cy="16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8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Вживание в роль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82216" y="1407082"/>
            <a:ext cx="7727928" cy="35450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Методика вживания в роль помогает получить более точное представление о том, что нужно сделать в процессе проектирования или исследования.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Это не просто «</a:t>
            </a:r>
            <a:r>
              <a:rPr lang="ru-RU" dirty="0" err="1"/>
              <a:t>заглядывание</a:t>
            </a:r>
            <a:r>
              <a:rPr lang="ru-RU" dirty="0"/>
              <a:t>» в будущее, проектируемое, а стремление глубже понять, как будет реализован проект.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Сегодня любая социальная проблема требует учёта интересов и желаний людей.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dirty="0"/>
              <a:t>Чтобы этого  достичь, школьнику необходимо внимательно изучить условия, в которых протекает процесс.</a:t>
            </a:r>
            <a:r>
              <a:rPr lang="en" dirty="0"/>
              <a:t> 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1AC8B4-E890-4C93-9599-D008C34BD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725" y="4028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Аналогия 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21920" y="1327350"/>
            <a:ext cx="7595616" cy="362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62500" lnSpcReduction="2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Метод аналогии является общенаучным логическим методом, с помощью которого на основе подобия, сходства предметов в каких-либо свойствах, признаках или отношениях формулируется предположение (прогноз) о наличии указанных свойств, признаков или отношений у явления, которое выступает объектом проектирования.</a:t>
            </a:r>
          </a:p>
          <a:p>
            <a:pPr lvl="0">
              <a:spcBef>
                <a:spcPts val="0"/>
              </a:spcBef>
            </a:pPr>
            <a:endParaRPr lang="ru-RU" dirty="0"/>
          </a:p>
          <a:p>
            <a:pPr lvl="0">
              <a:spcBef>
                <a:spcPts val="0"/>
              </a:spcBef>
            </a:pPr>
            <a:r>
              <a:rPr lang="ru-RU" dirty="0"/>
              <a:t>Аналогия может быть простая, распространенная, строгая и нестрогая. Утверждение (прогноз и проектирование) по аналогии является более достоверным, если принимаются в расчёт следующие обстоятельства:</a:t>
            </a:r>
          </a:p>
          <a:p>
            <a:pPr lvl="0">
              <a:spcBef>
                <a:spcPts val="0"/>
              </a:spcBef>
            </a:pPr>
            <a:endParaRPr lang="ru-RU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чем больше известно общих признаков (Р1; Р2, …., </a:t>
            </a:r>
            <a:r>
              <a:rPr lang="ru-RU" dirty="0" err="1"/>
              <a:t>Pn</a:t>
            </a:r>
            <a:r>
              <a:rPr lang="ru-RU" dirty="0"/>
              <a:t>) у сравниваемых предметов, тем выше степень вероятности вывода по аналогии;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чем существеннее найденные общие признаки у сравниваемых предметов, тем выше степень вероятности;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чем глубже познана взаимная закономерная связь сравниваемых предметов, тем выше степень вероятности;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если предмет, в отношении которого осуществляется прогнозирование по аналогии, обладает каким-нибудь свойством, не совместимым с тем свойством, которое прогнозируется, то общее сходство не имеет никакого значения.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15B1C6-AAF0-4275-8A26-C57DEDBF4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514" y="0"/>
            <a:ext cx="1977486" cy="19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6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Ассоциация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82880" y="1327349"/>
            <a:ext cx="7546848" cy="3775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При подготовке проекта нередко возникает необходимость принять новое решение, которое вызвано неудовлетворенностью существующей практикой. В связи с этим встаёт вопрос – как улучшить положение, найти более рациональный и эффективный способ управления.</a:t>
            </a:r>
          </a:p>
          <a:p>
            <a:pPr lvl="0">
              <a:spcBef>
                <a:spcPts val="0"/>
              </a:spcBef>
            </a:pPr>
            <a:endParaRPr lang="ru-RU" dirty="0"/>
          </a:p>
          <a:p>
            <a:pPr lvl="0">
              <a:spcBef>
                <a:spcPts val="0"/>
              </a:spcBef>
            </a:pPr>
            <a:r>
              <a:rPr lang="ru-RU" dirty="0"/>
              <a:t>С учётом накопленных знаний разрабатываются подходы, которые позволяют серьёзно видоизменять объект воздействия, т.е. затрагиваются не только формы, но и существенные содержательные элементы. 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dirty="0"/>
              <a:t>Метод ассоциации предусматривает сочетание приёмов приспособления, модификации и полной реорганизации.</a:t>
            </a:r>
            <a:r>
              <a:rPr lang="en" dirty="0"/>
              <a:t> 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78BD0-846D-49B9-BAD6-771ECC25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4028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Мозговой штурм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82215" y="1327350"/>
            <a:ext cx="7201073" cy="3525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Методика мозгового штурма – способ решения задач, в котором участники обсуждения генерируют максимальное количество идей решения задачи, в том числе самые фантастические.</a:t>
            </a:r>
          </a:p>
          <a:p>
            <a:pPr lvl="0">
              <a:spcBef>
                <a:spcPts val="0"/>
              </a:spcBef>
            </a:pPr>
            <a:r>
              <a:rPr lang="ru-RU" dirty="0"/>
              <a:t>Затем из полученных вариантов выбирают лучшие решения, которые могут быть использованы на практике.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Осуществляется посредством коммуникативного взаимодействия, в котором обсуждаются различные идеи, осуществляются оценки, экспертиза фактов, полемика мнений.</a:t>
            </a:r>
            <a:r>
              <a:rPr lang="en" dirty="0"/>
              <a:t> 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82A1C-F885-4EA3-8750-C658B971A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451" y="13918"/>
            <a:ext cx="1462547" cy="15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0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 вебинара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1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dirty="0"/>
              <a:t>Проблема формирования финансовой грамотности школьников: современное состояние в РФ </a:t>
            </a:r>
            <a:endParaRPr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2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dirty="0"/>
              <a:t>Эффективные методы формирования финансовой грамотности школьника </a:t>
            </a:r>
            <a:endParaRPr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3</a:t>
            </a:r>
            <a:endParaRPr b="1" dirty="0"/>
          </a:p>
          <a:p>
            <a:pPr marL="0" lvl="0" indent="0">
              <a:spcBef>
                <a:spcPts val="1000"/>
              </a:spcBef>
              <a:buNone/>
            </a:pPr>
            <a:r>
              <a:rPr lang="ru-RU" dirty="0"/>
              <a:t>Интеграция тем финансовой грамотности в курс «Обществознание» в основной и средней школе</a:t>
            </a: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4393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Синектика 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23944" y="1327350"/>
            <a:ext cx="7983736" cy="362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Синектика (с др.-греч. — «совмещение разнородных элементов») — методика изобретательского творчества, основанная на социально-психологической мотивации коллективной интеллектуальной деятельности.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Согласно данной методике несколько предложенных идей рассматриваются отдельно друг от друга, а потом между ними устанавливаются определенная взаимосвязь и взаимозависимость.</a:t>
            </a:r>
          </a:p>
          <a:p>
            <a:pPr lvl="0">
              <a:spcBef>
                <a:spcPts val="0"/>
              </a:spcBef>
            </a:pPr>
            <a:endParaRPr lang="ru-RU" dirty="0"/>
          </a:p>
          <a:p>
            <a:pPr marL="76200" lvl="0" indent="0">
              <a:spcBef>
                <a:spcPts val="0"/>
              </a:spcBef>
              <a:buNone/>
            </a:pPr>
            <a:r>
              <a:rPr lang="ru-RU" dirty="0"/>
              <a:t>Социальное проектирование в сочетании с детским предпринимательством может выражаться в создании материальных продуктов (поделок, сувениров, игрушек и т.п.), организации школьных ярмарок и др. </a:t>
            </a:r>
          </a:p>
          <a:p>
            <a:pPr marL="76200" lvl="0" indent="0">
              <a:spcBef>
                <a:spcPts val="0"/>
              </a:spcBef>
              <a:buNone/>
            </a:pPr>
            <a:r>
              <a:rPr lang="ru-RU" dirty="0"/>
              <a:t>Полученные денежные средства разделяются на два потока: часть оставляется на приобретение расходных материалов, часть средств направляется на решение социальной проблемы. </a:t>
            </a:r>
          </a:p>
          <a:p>
            <a:pPr marL="76200" lvl="0" indent="0">
              <a:spcBef>
                <a:spcPts val="0"/>
              </a:spcBef>
              <a:buNone/>
            </a:pPr>
            <a:r>
              <a:rPr lang="ru-RU" dirty="0"/>
              <a:t>Это может быть материальная помощь остро нуждающимся, приобретение рассады для благоустройства территории, подарков для ветеранов и т.п.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0F8880-8FE5-4F58-9568-4F8E64A51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939" y="163702"/>
            <a:ext cx="1561117" cy="14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9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Игровые технологии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82216" y="1327350"/>
            <a:ext cx="7335784" cy="362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Это группа методов и приемов организации педагогического процесса в форме различных педагогических игр, которая стимулирует познавательную активность школьников, «провоцирует» их самостоятельно искать ответы на возникающие вопросы, позволяет использовать жизненный опыт школьников, включая их обыденные представления.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i="1" dirty="0"/>
              <a:t>* Предлагаю рассмотреть на примере «Своя игра».</a:t>
            </a:r>
            <a:endParaRPr i="1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Рисунок 5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7B2391A3-6476-42E1-B5A2-0FC72A1CD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126" y="191400"/>
            <a:ext cx="1681276" cy="1668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773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Формирование финансовой грамотности у родителей школьников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82216" y="1327350"/>
            <a:ext cx="7335784" cy="362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Просвещение родителей школьников в вопросах финансовой грамотности – важный шаг в формировании финансово грамотных выпускников.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Именно  поэтому работа должна проводиться и с родителями, и со школьниками.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Внеклассные мероприятия могут быть запланированы совместные – дети и родители.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i="1" dirty="0"/>
              <a:t>+ тематические родительские собрания, памятки для родителей и т.п.</a:t>
            </a:r>
            <a:endParaRPr i="1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86DFE8-E50D-4434-912E-E8979D48E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145" y="15447"/>
            <a:ext cx="1986534" cy="19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0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2901696"/>
            <a:ext cx="6144769" cy="13943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Интеграция тем финансовой грамотности в курс «Обществознание»</a:t>
            </a:r>
            <a:endParaRPr lang="ru-RU" sz="2800"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-1" y="4135725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ru-RU" dirty="0"/>
              <a:t>в основной и средней школе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13890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Интеграция финансовой грамотности в курс «Обществознание»</a:t>
            </a:r>
            <a:endParaRPr dirty="0"/>
          </a:p>
        </p:txBody>
      </p:sp>
      <p:sp>
        <p:nvSpPr>
          <p:cNvPr id="534" name="Google Shape;534;p34"/>
          <p:cNvSpPr txBox="1">
            <a:spLocks noGrp="1"/>
          </p:cNvSpPr>
          <p:nvPr>
            <p:ph type="body" idx="1"/>
          </p:nvPr>
        </p:nvSpPr>
        <p:spPr>
          <a:xfrm>
            <a:off x="252814" y="1327350"/>
            <a:ext cx="8259174" cy="362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/>
              <a:t>С этого учебного года старшеклассники изучают финансовую грамотность. Обязательный курс по изучению этой дисциплины включен в программу 10 и 11 классов. Обучение ведется на занятиях по обществознанию.</a:t>
            </a:r>
          </a:p>
          <a:p>
            <a:pPr marL="0" lvl="0" indent="0">
              <a:buNone/>
            </a:pPr>
            <a:r>
              <a:rPr lang="ru-RU" dirty="0"/>
              <a:t>Финансовая грамотность включает в себя такие темы, как:</a:t>
            </a:r>
            <a:endParaRPr sz="2400" dirty="0"/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dirty="0"/>
              <a:t>способы защиты от мошенников,</a:t>
            </a: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dirty="0"/>
              <a:t>правила обращения с личными финансами,</a:t>
            </a: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dirty="0"/>
              <a:t>причины и последствия инфляции,</a:t>
            </a: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dirty="0"/>
              <a:t>финансовый рынок и его регулирование,</a:t>
            </a: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dirty="0"/>
              <a:t>финансовые технологии.</a:t>
            </a:r>
            <a:endParaRPr sz="2400" dirty="0">
              <a:solidFill>
                <a:srgbClr val="3F5378"/>
              </a:solidFill>
            </a:endParaRPr>
          </a:p>
        </p:txBody>
      </p:sp>
      <p:sp>
        <p:nvSpPr>
          <p:cNvPr id="535" name="Google Shape;535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7" name="Google Shape;1052;p46">
            <a:extLst>
              <a:ext uri="{FF2B5EF4-FFF2-40B4-BE49-F238E27FC236}">
                <a16:creationId xmlns:a16="http://schemas.microsoft.com/office/drawing/2014/main" id="{4BCFAB50-4199-4DA0-8275-55CFC2A191DF}"/>
              </a:ext>
            </a:extLst>
          </p:cNvPr>
          <p:cNvGrpSpPr/>
          <p:nvPr/>
        </p:nvGrpSpPr>
        <p:grpSpPr>
          <a:xfrm>
            <a:off x="252815" y="562825"/>
            <a:ext cx="300746" cy="296580"/>
            <a:chOff x="3292425" y="3664250"/>
            <a:chExt cx="397025" cy="391525"/>
          </a:xfrm>
        </p:grpSpPr>
        <p:sp>
          <p:nvSpPr>
            <p:cNvPr id="8" name="Google Shape;1053;p46">
              <a:extLst>
                <a:ext uri="{FF2B5EF4-FFF2-40B4-BE49-F238E27FC236}">
                  <a16:creationId xmlns:a16="http://schemas.microsoft.com/office/drawing/2014/main" id="{E982C618-7E96-4FA3-80D9-C156465C55BE}"/>
                </a:ext>
              </a:extLst>
            </p:cNvPr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54;p46">
              <a:extLst>
                <a:ext uri="{FF2B5EF4-FFF2-40B4-BE49-F238E27FC236}">
                  <a16:creationId xmlns:a16="http://schemas.microsoft.com/office/drawing/2014/main" id="{4E570CC7-5CAD-4847-92EB-9B4A76981FD3}"/>
                </a:ext>
              </a:extLst>
            </p:cNvPr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55;p46">
              <a:extLst>
                <a:ext uri="{FF2B5EF4-FFF2-40B4-BE49-F238E27FC236}">
                  <a16:creationId xmlns:a16="http://schemas.microsoft.com/office/drawing/2014/main" id="{6C9D21AB-B66F-4A99-BDD4-B55DDD72967C}"/>
                </a:ext>
              </a:extLst>
            </p:cNvPr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E542BE-3537-44E0-8727-84716928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08" y="2976088"/>
            <a:ext cx="1487400" cy="14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02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Интеграция финансовой грамотности в курс «Обществознание»</a:t>
            </a:r>
            <a:endParaRPr dirty="0"/>
          </a:p>
        </p:txBody>
      </p:sp>
      <p:sp>
        <p:nvSpPr>
          <p:cNvPr id="534" name="Google Shape;534;p34"/>
          <p:cNvSpPr txBox="1">
            <a:spLocks noGrp="1"/>
          </p:cNvSpPr>
          <p:nvPr>
            <p:ph type="body" idx="1"/>
          </p:nvPr>
        </p:nvSpPr>
        <p:spPr>
          <a:xfrm>
            <a:off x="252815" y="1327350"/>
            <a:ext cx="7506137" cy="3816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/>
              <a:t>Школьные программы были адаптированы к новым требованиям стандартов к 1 сентября 2023 года.</a:t>
            </a:r>
          </a:p>
          <a:p>
            <a:pPr marL="0" lvl="0" indent="0">
              <a:buNone/>
            </a:pPr>
            <a:r>
              <a:rPr lang="ru-RU" dirty="0"/>
              <a:t>Учащиеся 1-9 классов уже изучают финансовую грамотность. </a:t>
            </a:r>
          </a:p>
          <a:p>
            <a:pPr marL="0" lvl="0" indent="0">
              <a:buNone/>
            </a:pPr>
            <a:r>
              <a:rPr lang="ru-RU" dirty="0"/>
              <a:t>Дисциплину ввели в программу в прошлом учебном году. Ее осваивают на уроках математики, информатики, окружающего мира и географии.</a:t>
            </a:r>
          </a:p>
          <a:p>
            <a:pPr marL="0" lvl="0" indent="0">
              <a:buNone/>
            </a:pPr>
            <a:r>
              <a:rPr lang="ru-RU" dirty="0"/>
              <a:t>Финансовая грамотность включена в федеральные образовательные стандарты для средней и старшей школы приказом Министерства просвещения России.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ru-RU" sz="2400" dirty="0">
                <a:solidFill>
                  <a:srgbClr val="3F5378"/>
                </a:solidFill>
              </a:rPr>
              <a:t>Финансовая грамотность входит в список обязательных дисциплин. 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ru-RU" sz="2400" dirty="0">
                <a:solidFill>
                  <a:srgbClr val="3F5378"/>
                </a:solidFill>
              </a:rPr>
              <a:t>Изучение финансовой грамотности включено в программу по обществознанию.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ru-RU" sz="2400" dirty="0">
                <a:solidFill>
                  <a:srgbClr val="3F5378"/>
                </a:solidFill>
              </a:rPr>
              <a:t>Знания по финансовой грамотности проверяются на ВПР и ГИА.</a:t>
            </a:r>
            <a:endParaRPr sz="2400" dirty="0">
              <a:solidFill>
                <a:srgbClr val="3F5378"/>
              </a:solidFill>
            </a:endParaRPr>
          </a:p>
        </p:txBody>
      </p:sp>
      <p:sp>
        <p:nvSpPr>
          <p:cNvPr id="535" name="Google Shape;535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7" name="Google Shape;1052;p46">
            <a:extLst>
              <a:ext uri="{FF2B5EF4-FFF2-40B4-BE49-F238E27FC236}">
                <a16:creationId xmlns:a16="http://schemas.microsoft.com/office/drawing/2014/main" id="{4BCFAB50-4199-4DA0-8275-55CFC2A191DF}"/>
              </a:ext>
            </a:extLst>
          </p:cNvPr>
          <p:cNvGrpSpPr/>
          <p:nvPr/>
        </p:nvGrpSpPr>
        <p:grpSpPr>
          <a:xfrm>
            <a:off x="252815" y="562825"/>
            <a:ext cx="300746" cy="296580"/>
            <a:chOff x="3292425" y="3664250"/>
            <a:chExt cx="397025" cy="391525"/>
          </a:xfrm>
        </p:grpSpPr>
        <p:sp>
          <p:nvSpPr>
            <p:cNvPr id="8" name="Google Shape;1053;p46">
              <a:extLst>
                <a:ext uri="{FF2B5EF4-FFF2-40B4-BE49-F238E27FC236}">
                  <a16:creationId xmlns:a16="http://schemas.microsoft.com/office/drawing/2014/main" id="{E982C618-7E96-4FA3-80D9-C156465C55BE}"/>
                </a:ext>
              </a:extLst>
            </p:cNvPr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54;p46">
              <a:extLst>
                <a:ext uri="{FF2B5EF4-FFF2-40B4-BE49-F238E27FC236}">
                  <a16:creationId xmlns:a16="http://schemas.microsoft.com/office/drawing/2014/main" id="{4E570CC7-5CAD-4847-92EB-9B4A76981FD3}"/>
                </a:ext>
              </a:extLst>
            </p:cNvPr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55;p46">
              <a:extLst>
                <a:ext uri="{FF2B5EF4-FFF2-40B4-BE49-F238E27FC236}">
                  <a16:creationId xmlns:a16="http://schemas.microsoft.com/office/drawing/2014/main" id="{6C9D21AB-B66F-4A99-BDD4-B55DDD72967C}"/>
                </a:ext>
              </a:extLst>
            </p:cNvPr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6BBA7C-8D51-4C43-BC53-E6C030A5D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08" y="2976088"/>
            <a:ext cx="1487400" cy="14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60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64748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Кравцов С.С.: Одной из тем нового учебника по обществознанию станет финансовая грамотность</a:t>
            </a:r>
          </a:p>
        </p:txBody>
      </p:sp>
      <p:sp>
        <p:nvSpPr>
          <p:cNvPr id="535" name="Google Shape;535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7" name="Google Shape;1052;p46">
            <a:extLst>
              <a:ext uri="{FF2B5EF4-FFF2-40B4-BE49-F238E27FC236}">
                <a16:creationId xmlns:a16="http://schemas.microsoft.com/office/drawing/2014/main" id="{4BCFAB50-4199-4DA0-8275-55CFC2A191DF}"/>
              </a:ext>
            </a:extLst>
          </p:cNvPr>
          <p:cNvGrpSpPr/>
          <p:nvPr/>
        </p:nvGrpSpPr>
        <p:grpSpPr>
          <a:xfrm>
            <a:off x="252815" y="562825"/>
            <a:ext cx="300746" cy="296580"/>
            <a:chOff x="3292425" y="3664250"/>
            <a:chExt cx="397025" cy="391525"/>
          </a:xfrm>
        </p:grpSpPr>
        <p:sp>
          <p:nvSpPr>
            <p:cNvPr id="8" name="Google Shape;1053;p46">
              <a:extLst>
                <a:ext uri="{FF2B5EF4-FFF2-40B4-BE49-F238E27FC236}">
                  <a16:creationId xmlns:a16="http://schemas.microsoft.com/office/drawing/2014/main" id="{E982C618-7E96-4FA3-80D9-C156465C55BE}"/>
                </a:ext>
              </a:extLst>
            </p:cNvPr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54;p46">
              <a:extLst>
                <a:ext uri="{FF2B5EF4-FFF2-40B4-BE49-F238E27FC236}">
                  <a16:creationId xmlns:a16="http://schemas.microsoft.com/office/drawing/2014/main" id="{4E570CC7-5CAD-4847-92EB-9B4A76981FD3}"/>
                </a:ext>
              </a:extLst>
            </p:cNvPr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55;p46">
              <a:extLst>
                <a:ext uri="{FF2B5EF4-FFF2-40B4-BE49-F238E27FC236}">
                  <a16:creationId xmlns:a16="http://schemas.microsoft.com/office/drawing/2014/main" id="{6C9D21AB-B66F-4A99-BDD4-B55DDD72967C}"/>
                </a:ext>
              </a:extLst>
            </p:cNvPr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F0E42-E62C-4448-8379-30E82A6E7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363"/>
            <a:ext cx="2286000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D85A0B-5D52-4794-8EF6-F099F3F87AF0}"/>
              </a:ext>
            </a:extLst>
          </p:cNvPr>
          <p:cNvSpPr txBox="1"/>
          <p:nvPr/>
        </p:nvSpPr>
        <p:spPr>
          <a:xfrm>
            <a:off x="-8558" y="3868137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Кравцов Сергей Сергеевич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Министр просвещения РФ</a:t>
            </a:r>
          </a:p>
        </p:txBody>
      </p:sp>
      <p:sp>
        <p:nvSpPr>
          <p:cNvPr id="13" name="Google Shape;885;p46">
            <a:hlinkClick r:id="rId4"/>
            <a:extLst>
              <a:ext uri="{FF2B5EF4-FFF2-40B4-BE49-F238E27FC236}">
                <a16:creationId xmlns:a16="http://schemas.microsoft.com/office/drawing/2014/main" id="{D651E237-784A-4D8E-ADCB-6D0CC7176791}"/>
              </a:ext>
            </a:extLst>
          </p:cNvPr>
          <p:cNvSpPr/>
          <p:nvPr/>
        </p:nvSpPr>
        <p:spPr>
          <a:xfrm>
            <a:off x="2056549" y="4636500"/>
            <a:ext cx="226928" cy="300727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85;p46">
            <a:hlinkClick r:id="rId5"/>
            <a:extLst>
              <a:ext uri="{FF2B5EF4-FFF2-40B4-BE49-F238E27FC236}">
                <a16:creationId xmlns:a16="http://schemas.microsoft.com/office/drawing/2014/main" id="{30A10A67-E58D-4FD3-AE85-AC33A31CA95E}"/>
              </a:ext>
            </a:extLst>
          </p:cNvPr>
          <p:cNvSpPr/>
          <p:nvPr/>
        </p:nvSpPr>
        <p:spPr>
          <a:xfrm>
            <a:off x="6461759" y="4698130"/>
            <a:ext cx="226928" cy="300727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5F33BA-581C-478D-963C-C260E5461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034" y="1522582"/>
            <a:ext cx="2721750" cy="20699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E18184-67CF-49F6-8593-762F712580CF}"/>
              </a:ext>
            </a:extLst>
          </p:cNvPr>
          <p:cNvSpPr txBox="1"/>
          <p:nvPr/>
        </p:nvSpPr>
        <p:spPr>
          <a:xfrm>
            <a:off x="5580725" y="3682393"/>
            <a:ext cx="36311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Мединский Владимир Ростиславович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Помощник Президента РФ,</a:t>
            </a:r>
            <a:br>
              <a:rPr lang="ru-RU" dirty="0"/>
            </a:br>
            <a:r>
              <a:rPr lang="ru-RU" dirty="0"/>
              <a:t>Председатель Российского </a:t>
            </a:r>
          </a:p>
          <a:p>
            <a:pPr algn="ctr"/>
            <a:r>
              <a:rPr lang="ru-RU" dirty="0"/>
              <a:t>военно-исторического общества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198F45-1C4C-40F9-B632-B858D04DA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2930" y="2102683"/>
            <a:ext cx="4113525" cy="20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Интернет-ресурсы по финансовой грамотности</a:t>
            </a:r>
            <a:endParaRPr dirty="0"/>
          </a:p>
        </p:txBody>
      </p:sp>
      <p:sp>
        <p:nvSpPr>
          <p:cNvPr id="535" name="Google Shape;535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7" name="Google Shape;1052;p46">
            <a:extLst>
              <a:ext uri="{FF2B5EF4-FFF2-40B4-BE49-F238E27FC236}">
                <a16:creationId xmlns:a16="http://schemas.microsoft.com/office/drawing/2014/main" id="{4BCFAB50-4199-4DA0-8275-55CFC2A191DF}"/>
              </a:ext>
            </a:extLst>
          </p:cNvPr>
          <p:cNvGrpSpPr/>
          <p:nvPr/>
        </p:nvGrpSpPr>
        <p:grpSpPr>
          <a:xfrm>
            <a:off x="252815" y="562825"/>
            <a:ext cx="300746" cy="296580"/>
            <a:chOff x="3292425" y="3664250"/>
            <a:chExt cx="397025" cy="391525"/>
          </a:xfrm>
        </p:grpSpPr>
        <p:sp>
          <p:nvSpPr>
            <p:cNvPr id="8" name="Google Shape;1053;p46">
              <a:extLst>
                <a:ext uri="{FF2B5EF4-FFF2-40B4-BE49-F238E27FC236}">
                  <a16:creationId xmlns:a16="http://schemas.microsoft.com/office/drawing/2014/main" id="{E982C618-7E96-4FA3-80D9-C156465C55BE}"/>
                </a:ext>
              </a:extLst>
            </p:cNvPr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54;p46">
              <a:extLst>
                <a:ext uri="{FF2B5EF4-FFF2-40B4-BE49-F238E27FC236}">
                  <a16:creationId xmlns:a16="http://schemas.microsoft.com/office/drawing/2014/main" id="{4E570CC7-5CAD-4847-92EB-9B4A76981FD3}"/>
                </a:ext>
              </a:extLst>
            </p:cNvPr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55;p46">
              <a:extLst>
                <a:ext uri="{FF2B5EF4-FFF2-40B4-BE49-F238E27FC236}">
                  <a16:creationId xmlns:a16="http://schemas.microsoft.com/office/drawing/2014/main" id="{6C9D21AB-B66F-4A99-BDD4-B55DDD72967C}"/>
                </a:ext>
              </a:extLst>
            </p:cNvPr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E542BE-3537-44E0-8727-84716928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212" y="2405295"/>
            <a:ext cx="1201728" cy="1201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07DAF60-A5AA-4C03-97F0-63E2FE323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5385"/>
              </p:ext>
            </p:extLst>
          </p:nvPr>
        </p:nvGraphicFramePr>
        <p:xfrm>
          <a:off x="97536" y="1413365"/>
          <a:ext cx="7546872" cy="325120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4425696">
                  <a:extLst>
                    <a:ext uri="{9D8B030D-6E8A-4147-A177-3AD203B41FA5}">
                      <a16:colId xmlns:a16="http://schemas.microsoft.com/office/drawing/2014/main" val="1732458404"/>
                    </a:ext>
                  </a:extLst>
                </a:gridCol>
                <a:gridCol w="3121176">
                  <a:extLst>
                    <a:ext uri="{9D8B030D-6E8A-4147-A177-3AD203B41FA5}">
                      <a16:colId xmlns:a16="http://schemas.microsoft.com/office/drawing/2014/main" val="861041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Центр «Федеральный методический центр по финансовой грамотности системы общего и среднего профессионального образования»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4"/>
                        </a:rPr>
                        <a:t>https://fmc.hse.ru/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543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Ваши финансы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5"/>
                        </a:rPr>
                        <a:t>https://vashifinancy.ru/child/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22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Минфин России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6"/>
                        </a:rPr>
                        <a:t>https://minfin.gov.ru/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17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Банк России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7"/>
                        </a:rPr>
                        <a:t>https://cbr.ru/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30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Международная конфедерация обществ потребителей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8"/>
                        </a:rPr>
                        <a:t>https://konfop.ru/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17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Финансовая грамотность в школе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9"/>
                        </a:rPr>
                        <a:t>http://</a:t>
                      </a:r>
                      <a:r>
                        <a:rPr lang="ru-RU" dirty="0">
                          <a:hlinkClick r:id="rId9"/>
                        </a:rPr>
                        <a:t>финграмотностьвшколе.рф/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3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Финансовая грамотность на </a:t>
                      </a:r>
                      <a:r>
                        <a:rPr lang="ru-RU"/>
                        <a:t>уроках обществознания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10"/>
                        </a:rPr>
                        <a:t>https://vk.com/wall13923037_997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918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632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80682" y="1090750"/>
            <a:ext cx="6966294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600" dirty="0"/>
              <a:t>Формирование финансовой грамотности на уроках обществознания в 6-11 классах в соответствии с обновлёнными ФГОС ООО, ФГОС СОО</a:t>
            </a:r>
            <a:endParaRPr sz="3600" dirty="0"/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BF5492E4-C9C8-4610-8769-B3F131929937}"/>
              </a:ext>
            </a:extLst>
          </p:cNvPr>
          <p:cNvSpPr txBox="1">
            <a:spLocks/>
          </p:cNvSpPr>
          <p:nvPr/>
        </p:nvSpPr>
        <p:spPr>
          <a:xfrm>
            <a:off x="5693664" y="3364992"/>
            <a:ext cx="3450336" cy="1773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FF9900"/>
                </a:solidFill>
              </a:rPr>
              <a:t>Никитина Ольга Сергеевна</a:t>
            </a:r>
            <a:endParaRPr lang="en-US" sz="2000" dirty="0">
              <a:solidFill>
                <a:srgbClr val="FF9900"/>
              </a:solidFill>
            </a:endParaRPr>
          </a:p>
          <a:p>
            <a:r>
              <a:rPr lang="ru-RU" sz="2000" dirty="0">
                <a:solidFill>
                  <a:srgbClr val="FF9900"/>
                </a:solidFill>
              </a:rPr>
              <a:t>к.ф.н., доцент ЦРПМ</a:t>
            </a:r>
          </a:p>
          <a:p>
            <a:endParaRPr lang="ru-RU" sz="2000" dirty="0">
              <a:solidFill>
                <a:srgbClr val="FF9900"/>
              </a:solidFill>
            </a:endParaRPr>
          </a:p>
          <a:p>
            <a:r>
              <a:rPr lang="ru-RU" sz="2000" dirty="0"/>
              <a:t>8 (3822) 90 20 53</a:t>
            </a:r>
          </a:p>
          <a:p>
            <a:r>
              <a:rPr lang="en-US" sz="2000" dirty="0"/>
              <a:t>osn@toipkro.ru</a:t>
            </a:r>
            <a:r>
              <a:rPr lang="ru-RU" sz="2000" dirty="0"/>
              <a:t> 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8687E-C59B-4280-BA8E-7734F7DAD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32" y="169842"/>
            <a:ext cx="895263" cy="69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2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2975925"/>
            <a:ext cx="61203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/>
              <a:t>Проблема формирования финансовой грамотности школьников:</a:t>
            </a: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24613" y="4024536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ru-RU" dirty="0"/>
              <a:t>современное состояние в РФ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0966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Финансовая грамотность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46305" y="1327350"/>
            <a:ext cx="807657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РФ относится к странам с высокой степенью понимания значимости финансовой грамотности населения и масштабности финансового просвещения и образования</a:t>
            </a:r>
          </a:p>
          <a:p>
            <a:pPr lvl="0">
              <a:spcBef>
                <a:spcPts val="0"/>
              </a:spcBef>
            </a:pPr>
            <a:r>
              <a:rPr lang="ru-RU" dirty="0"/>
              <a:t>Государство занимает лидирующую позицию в решении проблемы финансовой грамотности населения в нашей стране.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Государство является и заказчиком, и исполнителем соответствующих работ, преимущественно через систему образования.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Подход к пониманию и определению финансовой грамотности «спускается сверху» и предлагается как эталон, желаемая модель финансовой грамотности человека, максимально эффективная в современных экономических реалиях.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F3CF71-18FA-4BF4-B747-239A3BF1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834" y="3096582"/>
            <a:ext cx="1061862" cy="12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Финансовая грамотность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46304" y="1327349"/>
            <a:ext cx="8680703" cy="3423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Внедрение финансового образования в нашей стране происходит по каналам распространения знаний в системе образования – через образовательные учреждения (школы, колледжи, университеты, институты повышения квалификации), которые обладают важными преимуществами перед многими другими каналами распространения знаний.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Среди таких преимуществ – регулярность занятий, разнообразие педагогических технологий, внимательный подход к формированию образовательной среды внутри учреждения. </a:t>
            </a:r>
          </a:p>
          <a:p>
            <a:pPr lvl="0">
              <a:spcBef>
                <a:spcPts val="0"/>
              </a:spcBef>
            </a:pPr>
            <a:r>
              <a:rPr lang="ru-RU" dirty="0"/>
              <a:t>Таким образом, распространение финансовых знаний через систему образования является ключевым источником финансовой грамотности населения страны.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68636D-2D67-41B4-A3BF-1932E6C5D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094" y="191400"/>
            <a:ext cx="1061862" cy="12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Финансовая грамотность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46304" y="1327350"/>
            <a:ext cx="8680703" cy="3816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Финансово грамотный выпускник школы – хороший результат работы системы образования как инструмента выполнения государственного заказа в решении этого вопроса.</a:t>
            </a:r>
          </a:p>
          <a:p>
            <a:pPr lvl="0">
              <a:spcBef>
                <a:spcPts val="0"/>
              </a:spcBef>
            </a:pPr>
            <a:endParaRPr lang="ru-RU" dirty="0"/>
          </a:p>
          <a:p>
            <a:pPr lvl="0">
              <a:spcBef>
                <a:spcPts val="0"/>
              </a:spcBef>
            </a:pPr>
            <a:endParaRPr lang="ru-RU" dirty="0"/>
          </a:p>
          <a:p>
            <a:pPr lvl="0">
              <a:spcBef>
                <a:spcPts val="0"/>
              </a:spcBef>
            </a:pPr>
            <a:endParaRPr lang="ru-RU" dirty="0"/>
          </a:p>
          <a:p>
            <a:pPr lvl="0">
              <a:spcBef>
                <a:spcPts val="0"/>
              </a:spcBef>
            </a:pPr>
            <a:r>
              <a:rPr lang="ru-RU" dirty="0"/>
              <a:t>Финансово-экономические практики родителей осуществляются на глазах у детей и служат примером для подражания или критического осмысления в зависимости от возраста ребёнка.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https://avatars.mds.yandex.net/i?id=837dd6f815e93cc04547df18ad84d225d99bf7d0-10313458-images-thumbs&amp;n=13">
            <a:extLst>
              <a:ext uri="{FF2B5EF4-FFF2-40B4-BE49-F238E27FC236}">
                <a16:creationId xmlns:a16="http://schemas.microsoft.com/office/drawing/2014/main" id="{4E73180C-8C56-49BF-AB7C-94B70689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2535174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4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Финансовая грамотность</a:t>
            </a:r>
            <a:endParaRPr dirty="0"/>
          </a:p>
        </p:txBody>
      </p:sp>
      <p:sp>
        <p:nvSpPr>
          <p:cNvPr id="443" name="Google Shape;443;p28"/>
          <p:cNvSpPr txBox="1">
            <a:spLocks noGrp="1"/>
          </p:cNvSpPr>
          <p:nvPr>
            <p:ph type="body" idx="1"/>
          </p:nvPr>
        </p:nvSpPr>
        <p:spPr>
          <a:xfrm>
            <a:off x="870450" y="1468875"/>
            <a:ext cx="22479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Государство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200" dirty="0"/>
              <a:t>занимает активную позицию в этом вопросе и задаёт высокую планку относительно финансовых знаний, умений, навыков и компетенций выпускников школ</a:t>
            </a:r>
            <a:endParaRPr sz="1200" dirty="0"/>
          </a:p>
        </p:txBody>
      </p:sp>
      <p:sp>
        <p:nvSpPr>
          <p:cNvPr id="444" name="Google Shape;444;p28"/>
          <p:cNvSpPr txBox="1">
            <a:spLocks noGrp="1"/>
          </p:cNvSpPr>
          <p:nvPr>
            <p:ph type="body" idx="2"/>
          </p:nvPr>
        </p:nvSpPr>
        <p:spPr>
          <a:xfrm>
            <a:off x="3233636" y="1468875"/>
            <a:ext cx="2581947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Система образования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200" dirty="0"/>
              <a:t>обладает опытом решения проблемы формирования финансовой грамотности школьников и занимается этим вопросом системно</a:t>
            </a:r>
            <a:endParaRPr sz="1200" dirty="0"/>
          </a:p>
        </p:txBody>
      </p:sp>
      <p:sp>
        <p:nvSpPr>
          <p:cNvPr id="445" name="Google Shape;445;p28"/>
          <p:cNvSpPr txBox="1">
            <a:spLocks noGrp="1"/>
          </p:cNvSpPr>
          <p:nvPr>
            <p:ph type="body" idx="3"/>
          </p:nvPr>
        </p:nvSpPr>
        <p:spPr>
          <a:xfrm>
            <a:off x="6125866" y="1468875"/>
            <a:ext cx="244511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Финансовая грамотность</a:t>
            </a:r>
            <a:endParaRPr b="1" dirty="0"/>
          </a:p>
          <a:p>
            <a:pPr marL="0" lvl="0" indent="0">
              <a:spcBef>
                <a:spcPts val="1000"/>
              </a:spcBef>
              <a:buNone/>
            </a:pPr>
            <a:r>
              <a:rPr lang="ru-RU" sz="1200" dirty="0"/>
              <a:t>формируется под воздействием многих факторов, к важнейшим из которых относится влияние семьи</a:t>
            </a:r>
            <a:endParaRPr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936006-F74F-49E3-95C6-CAF925B3F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48" y="1167175"/>
            <a:ext cx="1845893" cy="1133186"/>
          </a:xfrm>
          <a:prstGeom prst="rect">
            <a:avLst/>
          </a:prstGeom>
        </p:spPr>
      </p:pic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47" name="Google Shape;447;p28"/>
          <p:cNvSpPr txBox="1">
            <a:spLocks noGrp="1"/>
          </p:cNvSpPr>
          <p:nvPr>
            <p:ph type="body" idx="1"/>
          </p:nvPr>
        </p:nvSpPr>
        <p:spPr>
          <a:xfrm>
            <a:off x="909498" y="3194049"/>
            <a:ext cx="2247900" cy="1758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Уровень 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200" dirty="0"/>
              <a:t>финансовой грамотности может быть различным: от хорошо сформированной функциональной финансовой грамотности до полной финансовой неграмотности</a:t>
            </a:r>
            <a:endParaRPr sz="1200" dirty="0"/>
          </a:p>
        </p:txBody>
      </p:sp>
      <p:sp>
        <p:nvSpPr>
          <p:cNvPr id="448" name="Google Shape;448;p28"/>
          <p:cNvSpPr txBox="1">
            <a:spLocks noGrp="1"/>
          </p:cNvSpPr>
          <p:nvPr>
            <p:ph type="body" idx="2"/>
          </p:nvPr>
        </p:nvSpPr>
        <p:spPr>
          <a:xfrm>
            <a:off x="3233636" y="3183503"/>
            <a:ext cx="3862107" cy="1959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Идея 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200" dirty="0"/>
              <a:t>возрастосообразности обучающих программ по финансовой грамотности, ориентация на потребности школьников в финансовых знаниях, соответствующих их финансовым практикам, позволит отказаться от общепринятой практики перегружать детей знаниями «впрок», которые они объективно не могут применить в жизни и поэтому трактуют как излишние</a:t>
            </a:r>
            <a:endParaRPr sz="1200" dirty="0"/>
          </a:p>
        </p:txBody>
      </p:sp>
      <p:grpSp>
        <p:nvGrpSpPr>
          <p:cNvPr id="450" name="Google Shape;450;p28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Google Shape;451;p2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109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0" y="1288714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/>
              <a:t>Учитель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dirty="0"/>
              <a:t>должен владеть навыками формирования финансовой грамотности школьников на уроках обществознания</a:t>
            </a:r>
            <a:endParaRPr dirty="0"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Роль учителя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3291840" y="1288714"/>
            <a:ext cx="5410033" cy="3347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ru-RU" sz="1800" b="1" dirty="0"/>
              <a:t>Для</a:t>
            </a:r>
            <a:r>
              <a:rPr lang="ru-RU" sz="1200" b="1" dirty="0"/>
              <a:t> </a:t>
            </a:r>
            <a:r>
              <a:rPr lang="ru-RU" sz="1800" b="1" dirty="0"/>
              <a:t>этого важно:</a:t>
            </a:r>
            <a:endParaRPr sz="1800" b="1" dirty="0"/>
          </a:p>
          <a:p>
            <a:pPr marL="171450" lvl="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Понимать роль и цели формирования финансовой грамотности школьников.</a:t>
            </a:r>
          </a:p>
          <a:p>
            <a:pPr marL="171450" lvl="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Владеть эффективными методами формирования финансовой грамотности школьника.</a:t>
            </a:r>
          </a:p>
          <a:p>
            <a:pPr marL="171450" lvl="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Владеть приёмами повышения уровня финансовой грамотности у родителей школьников.</a:t>
            </a:r>
          </a:p>
          <a:p>
            <a:pPr marL="171450" lvl="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Уметь внедрять игровые технологии в образовательный процесс с целью формирования финансовой грамотности.</a:t>
            </a:r>
          </a:p>
          <a:p>
            <a:pPr marL="171450" lvl="0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Интегрировать темы финансовой грамотности в программу курса «Обществознание» на основе ФРП.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0084F2-4FB5-4ED2-B41D-5CDDB49B3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0" y="3109794"/>
            <a:ext cx="2020860" cy="20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2975925"/>
            <a:ext cx="557174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/>
              <a:t>Эффективные методы формирования </a:t>
            </a: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24612" y="4024536"/>
            <a:ext cx="454738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финансовой грамотности школьника 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533309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1938</Words>
  <Application>Microsoft Office PowerPoint</Application>
  <PresentationFormat>Экран (16:9)</PresentationFormat>
  <Paragraphs>212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Roboto Condensed Light</vt:lpstr>
      <vt:lpstr>Arvo</vt:lpstr>
      <vt:lpstr>Wingdings</vt:lpstr>
      <vt:lpstr>Roboto Condensed</vt:lpstr>
      <vt:lpstr>Salerio template</vt:lpstr>
      <vt:lpstr>Формирование финансовой грамотности на уроках обществознания в 6-11 классах в соответствии с обновлёнными ФГОС ООО, ФГОС СОО</vt:lpstr>
      <vt:lpstr>План вебинара</vt:lpstr>
      <vt:lpstr>Проблема формирования финансовой грамотности школьников:</vt:lpstr>
      <vt:lpstr>Финансовая грамотность</vt:lpstr>
      <vt:lpstr>Финансовая грамотность</vt:lpstr>
      <vt:lpstr>Финансовая грамотность</vt:lpstr>
      <vt:lpstr>Финансовая грамотность</vt:lpstr>
      <vt:lpstr>Роль учителя</vt:lpstr>
      <vt:lpstr>Эффективные методы формирования </vt:lpstr>
      <vt:lpstr>Содержание финансовой грамотности представляет собой</vt:lpstr>
      <vt:lpstr>Структура финансовой грамотности</vt:lpstr>
      <vt:lpstr>Стратегия формирования  финансовой грамотности</vt:lpstr>
      <vt:lpstr>Стратегия формирования  финансовой грамотности</vt:lpstr>
      <vt:lpstr>Эффективные методы формирования финансовой грамотности школьников *</vt:lpstr>
      <vt:lpstr>Матрица идей</vt:lpstr>
      <vt:lpstr>Вживание в роль</vt:lpstr>
      <vt:lpstr>Аналогия </vt:lpstr>
      <vt:lpstr>Ассоциация</vt:lpstr>
      <vt:lpstr>Мозговой штурм</vt:lpstr>
      <vt:lpstr>Синектика </vt:lpstr>
      <vt:lpstr>Игровые технологии</vt:lpstr>
      <vt:lpstr>Формирование финансовой грамотности у родителей школьников</vt:lpstr>
      <vt:lpstr>Интеграция тем финансовой грамотности в курс «Обществознание»</vt:lpstr>
      <vt:lpstr>Интеграция финансовой грамотности в курс «Обществознание»</vt:lpstr>
      <vt:lpstr>Интеграция финансовой грамотности в курс «Обществознание»</vt:lpstr>
      <vt:lpstr>Кравцов С.С.: Одной из тем нового учебника по обществознанию станет финансовая грамотность</vt:lpstr>
      <vt:lpstr>Интернет-ресурсы по финансовой грамотности</vt:lpstr>
      <vt:lpstr>Формирование финансовой грамотности на уроках обществознания в 6-11 классах в соответствии с обновлёнными ФГОС ООО, ФГОС СОО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финансовой грамотности на уроках обществознания в 6-11 классах в соответствии с обновлёнными ФГОС ООО, ФГОС СОО</dc:title>
  <cp:lastModifiedBy>Ольга Сергеевна Никитина</cp:lastModifiedBy>
  <cp:revision>80</cp:revision>
  <dcterms:modified xsi:type="dcterms:W3CDTF">2024-02-21T04:41:57Z</dcterms:modified>
</cp:coreProperties>
</file>